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1111" r:id="rId5"/>
    <p:sldId id="1316" r:id="rId6"/>
    <p:sldId id="1389" r:id="rId7"/>
    <p:sldId id="1348" r:id="rId8"/>
    <p:sldId id="1324" r:id="rId9"/>
    <p:sldId id="1327" r:id="rId10"/>
    <p:sldId id="1325" r:id="rId11"/>
    <p:sldId id="1326" r:id="rId12"/>
    <p:sldId id="1337" r:id="rId13"/>
    <p:sldId id="1444" r:id="rId14"/>
    <p:sldId id="1358" r:id="rId15"/>
    <p:sldId id="1720" r:id="rId16"/>
    <p:sldId id="1374" r:id="rId17"/>
    <p:sldId id="1459" r:id="rId18"/>
    <p:sldId id="1460" r:id="rId19"/>
    <p:sldId id="1461" r:id="rId20"/>
    <p:sldId id="1462" r:id="rId21"/>
    <p:sldId id="1463" r:id="rId22"/>
    <p:sldId id="1347" r:id="rId23"/>
    <p:sldId id="1445" r:id="rId24"/>
    <p:sldId id="1455" r:id="rId25"/>
    <p:sldId id="1441" r:id="rId26"/>
    <p:sldId id="1442" r:id="rId27"/>
    <p:sldId id="1446" r:id="rId28"/>
    <p:sldId id="1448" r:id="rId29"/>
    <p:sldId id="1404" r:id="rId30"/>
    <p:sldId id="1447" r:id="rId31"/>
    <p:sldId id="1456" r:id="rId32"/>
    <p:sldId id="1119" r:id="rId33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8BBD0A-4CDA-CBB6-458E-839A92345366}" name="BONJEAN Anne-Charlotte" initials="AB" userId="S::Anne-Charlotte.BONJEAN@ademe.fr::e948145b-2bb8-4033-b1d6-f9f503af72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6600"/>
    <a:srgbClr val="FFFF66"/>
    <a:srgbClr val="BCE292"/>
    <a:srgbClr val="99FF66"/>
    <a:srgbClr val="E6E6E6"/>
    <a:srgbClr val="0099AD"/>
    <a:srgbClr val="FF9999"/>
    <a:srgbClr val="FF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9E438-2E46-F94D-9CB8-3765E0638B56}" v="1" dt="2025-01-29T16:29:45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 autoAdjust="0"/>
    <p:restoredTop sz="94014" autoAdjust="0"/>
  </p:normalViewPr>
  <p:slideViewPr>
    <p:cSldViewPr snapToGrid="0">
      <p:cViewPr varScale="1">
        <p:scale>
          <a:sx n="111" d="100"/>
          <a:sy n="111" d="100"/>
        </p:scale>
        <p:origin x="328" y="20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1B368C5-B76C-4651-83DD-D5874DC4566A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33AAEF62-5693-4945-8ECA-F9F0C419EF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F6B42BB-0161-4D93-A43B-BC1E8043C970}" type="datetimeFigureOut">
              <a:rPr lang="fr-FR" smtClean="0"/>
              <a:t>29/01/2025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4CE0DAB-4BE0-4CC9-B760-A786542971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22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45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39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65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7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63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69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0DAB-4BE0-4CC9-B760-A7865429719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07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1D59801E-0AC9-4464-A319-B47EA9D463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AD8799-A305-41EA-BA0F-9F1A6D69226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732A82E8-A19E-45BB-BE9C-C8307562A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7086600" cy="6858000"/>
            </a:xfrm>
            <a:custGeom>
              <a:avLst/>
              <a:gdLst>
                <a:gd name="T0" fmla="*/ 0 w 11160"/>
                <a:gd name="T1" fmla="*/ 0 h 10800"/>
                <a:gd name="T2" fmla="*/ 0 w 11160"/>
                <a:gd name="T3" fmla="*/ 10800 h 10800"/>
                <a:gd name="T4" fmla="*/ 11160 w 11160"/>
                <a:gd name="T5" fmla="*/ 10800 h 10800"/>
                <a:gd name="T6" fmla="*/ 5760 w 11160"/>
                <a:gd name="T7" fmla="*/ 0 h 10800"/>
                <a:gd name="T8" fmla="*/ 0 w 11160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0" h="10800">
                  <a:moveTo>
                    <a:pt x="0" y="0"/>
                  </a:moveTo>
                  <a:lnTo>
                    <a:pt x="0" y="10800"/>
                  </a:lnTo>
                  <a:lnTo>
                    <a:pt x="11160" y="10800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6F02188B-F9E6-4F7F-84F4-43F01C34D7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2800" y="0"/>
            <a:ext cx="8539200" cy="6858000"/>
          </a:xfrm>
          <a:custGeom>
            <a:avLst/>
            <a:gdLst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0 w 8539200"/>
              <a:gd name="connsiteY3" fmla="*/ 6858000 h 6858000"/>
              <a:gd name="connsiteX4" fmla="*/ 0 w 8539200"/>
              <a:gd name="connsiteY4" fmla="*/ 0 h 6858000"/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3429000 w 8539200"/>
              <a:gd name="connsiteY3" fmla="*/ 6856095 h 6858000"/>
              <a:gd name="connsiteX4" fmla="*/ 0 w 8539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200" h="6858000">
                <a:moveTo>
                  <a:pt x="0" y="0"/>
                </a:moveTo>
                <a:lnTo>
                  <a:pt x="8539200" y="0"/>
                </a:lnTo>
                <a:lnTo>
                  <a:pt x="8539200" y="6858000"/>
                </a:lnTo>
                <a:lnTo>
                  <a:pt x="3429000" y="685609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2250" b="0" i="0" baseline="0">
                <a:solidFill>
                  <a:schemeClr val="tx2">
                    <a:lumMod val="65000"/>
                    <a:lumOff val="35000"/>
                  </a:schemeClr>
                </a:solidFill>
                <a:sym typeface="Webdings" panose="05030102010509060703" pitchFamily="18" charset="2"/>
              </a:defRPr>
            </a:lvl1pPr>
          </a:lstStyle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Pour insérer une image,</a:t>
            </a:r>
            <a:br>
              <a:rPr lang="fr-FR" dirty="0"/>
            </a:br>
            <a:r>
              <a:rPr lang="fr-FR" dirty="0"/>
              <a:t>cliquez sur l’icône ci-dessous</a:t>
            </a:r>
            <a:br>
              <a:rPr lang="fr-FR" dirty="0"/>
            </a:br>
            <a:r>
              <a:rPr lang="fr-FR" dirty="0"/>
              <a:t>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F8915-9A06-487A-AA45-F32FF371A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6" y="2529000"/>
            <a:ext cx="3431402" cy="1800000"/>
          </a:xfrm>
        </p:spPr>
        <p:txBody>
          <a:bodyPr anchor="ctr" anchorCtr="0">
            <a:normAutofit/>
          </a:bodyPr>
          <a:lstStyle>
            <a:lvl1pPr algn="l">
              <a:defRPr sz="36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D690E-F7C2-435E-A228-E94398E1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326" y="5889600"/>
            <a:ext cx="1260000" cy="288000"/>
          </a:xfrm>
        </p:spPr>
        <p:txBody>
          <a:bodyPr anchor="b" anchorCtr="0"/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CADAD5-FE4D-4437-A77D-E84C6353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22000"/>
            <a:ext cx="36000" cy="36000"/>
          </a:xfrm>
        </p:spPr>
        <p:txBody>
          <a:bodyPr/>
          <a:lstStyle>
            <a:lvl1pPr algn="l">
              <a:lnSpc>
                <a:spcPts val="10"/>
              </a:lnSpc>
              <a:defRPr sz="100" spc="-1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19/12/2023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A89AF-D06C-4BD7-AE8A-73DBA91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22000"/>
            <a:ext cx="36000" cy="36000"/>
          </a:xfrm>
        </p:spPr>
        <p:txBody>
          <a:bodyPr/>
          <a:lstStyle>
            <a:lvl1pPr algn="l">
              <a:lnSpc>
                <a:spcPts val="10"/>
              </a:lnSpc>
              <a:defRPr sz="100" spc="-10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580D17B-D889-4A37-9FA5-60C1CF202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48" y="3001140"/>
            <a:ext cx="108000" cy="810000"/>
          </a:xfrm>
          <a:solidFill>
            <a:schemeClr val="bg1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bg1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04" y="5728006"/>
            <a:ext cx="1476696" cy="6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4F069426-BD94-4399-B366-5E801270A5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83337" y="3413050"/>
            <a:ext cx="4392000" cy="1152000"/>
          </a:xfrm>
          <a:noFill/>
          <a:ln>
            <a:solidFill>
              <a:srgbClr val="92D050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87CB31B1-A98D-42E5-846D-C98125D586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16663" y="1844675"/>
            <a:ext cx="4392000" cy="1152000"/>
          </a:xfrm>
          <a:noFill/>
          <a:ln>
            <a:solidFill>
              <a:srgbClr val="92D050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C3813-27E2-45B5-95E8-12ADD3B9C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016A3-4BF6-46A8-8CED-2A1B188B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847DA-193C-4364-9718-F6C1A817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19/12/2023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A6191-22A8-48F6-98AC-4C55C08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B90EBCA9-4ACE-4E7A-B2B6-F98CB1480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48" y="510996"/>
            <a:ext cx="108000" cy="450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12C62835-5F5A-4846-9782-9005DD9104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fr-FR" sz="2400" b="0" kern="1200" cap="all" baseline="0">
                <a:solidFill>
                  <a:srgbClr val="00B050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/>
              <a:t>Sous-titre (facultatif)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C10CC88-DF51-41BF-A434-0D6B80E2D7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6663" y="1844675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EA9EC9F0-B184-41A1-A9A1-6F909BCD0A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83337" y="1844675"/>
            <a:ext cx="4392000" cy="1152000"/>
          </a:xfrm>
          <a:noFill/>
          <a:ln>
            <a:solidFill>
              <a:srgbClr val="92D050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11">
            <a:extLst>
              <a:ext uri="{FF2B5EF4-FFF2-40B4-BE49-F238E27FC236}">
                <a16:creationId xmlns:a16="http://schemas.microsoft.com/office/drawing/2014/main" id="{23F48235-FCCD-40D6-A916-99E439FA5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16663" y="3413050"/>
            <a:ext cx="4392000" cy="1152000"/>
          </a:xfrm>
          <a:noFill/>
          <a:ln>
            <a:solidFill>
              <a:srgbClr val="92D050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baseline="0">
                <a:solidFill>
                  <a:schemeClr val="tx1"/>
                </a:solidFill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D6203B5B-B806-4BBE-822D-CD28D8B775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16663" y="4981426"/>
            <a:ext cx="4392000" cy="1152000"/>
          </a:xfrm>
          <a:noFill/>
          <a:ln>
            <a:solidFill>
              <a:srgbClr val="92D050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sz="1900" b="0" baseline="0">
                <a:solidFill>
                  <a:schemeClr val="tx1"/>
                </a:solidFill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35A3514A-436A-448F-9124-63810BC297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83337" y="4981426"/>
            <a:ext cx="4392000" cy="1152000"/>
          </a:xfrm>
          <a:noFill/>
          <a:ln>
            <a:solidFill>
              <a:srgbClr val="92D050"/>
            </a:solidFill>
          </a:ln>
        </p:spPr>
        <p:txBody>
          <a:bodyPr lIns="900000" tIns="90000" rIns="360000" bIns="90000" anchor="ctr" anchorCtr="0">
            <a:normAutofit/>
          </a:bodyPr>
          <a:lstStyle>
            <a:lvl1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 b="0" baseline="0">
                <a:solidFill>
                  <a:schemeClr val="bg1"/>
                </a:solidFill>
              </a:defRPr>
            </a:lvl3pPr>
            <a:lvl4pPr>
              <a:defRPr sz="2000" b="0" baseline="0">
                <a:solidFill>
                  <a:schemeClr val="bg1"/>
                </a:solidFill>
              </a:defRPr>
            </a:lvl4pPr>
            <a:lvl5pPr>
              <a:defRPr sz="20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F2ACE174-FDB6-44FD-9A0E-2F303A6272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337" y="1844675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CFD35611-83D0-41EE-92FD-8918305B78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6663" y="3413050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638F2D03-8CA3-47DB-BC21-DB4A03502E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3337" y="3413050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C53F95D8-C9DD-4606-B818-E0CA03B9CC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6663" y="498142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0D57D76D-1FB1-4F09-99DA-F6391E4714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3337" y="498142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3pPr>
            <a:lvl4pPr marL="0" algn="ctr">
              <a:spcBef>
                <a:spcPts val="0"/>
              </a:spcBef>
              <a:spcAft>
                <a:spcPts val="0"/>
              </a:spcAft>
              <a:defRPr sz="2400" b="0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2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</a:t>
            </a:r>
          </a:p>
        </p:txBody>
      </p:sp>
      <p:pic>
        <p:nvPicPr>
          <p:cNvPr id="1026" name="Picture 2" descr="APIC – Association de promotion et d'identification des cycles et de la  mobilité active">
            <a:extLst>
              <a:ext uri="{FF2B5EF4-FFF2-40B4-BE49-F238E27FC236}">
                <a16:creationId xmlns:a16="http://schemas.microsoft.com/office/drawing/2014/main" id="{210B44C2-E6EB-E22D-6F2E-B72E42F3E0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41" y="6242047"/>
            <a:ext cx="900112" cy="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C3813-27E2-45B5-95E8-12ADD3B9C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de calendrier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F016A3-4BF6-46A8-8CED-2A1B188B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1847DA-193C-4364-9718-F6C1A817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19/12/2023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A6191-22A8-48F6-98AC-4C55C08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B90EBCA9-4ACE-4E7A-B2B6-F98CB1480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148" y="510996"/>
            <a:ext cx="108000" cy="450000"/>
          </a:xfrm>
          <a:solidFill>
            <a:schemeClr val="accent2"/>
          </a:solidFill>
        </p:spPr>
        <p:txBody>
          <a:bodyPr/>
          <a:lstStyle>
            <a:lvl1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sz="100" b="0" baseline="0">
                <a:solidFill>
                  <a:schemeClr val="accent2"/>
                </a:solidFill>
              </a:defRPr>
            </a:lvl1pPr>
            <a:lvl2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2pPr>
            <a:lvl3pPr>
              <a:lnSpc>
                <a:spcPct val="50000"/>
              </a:lnSpc>
              <a:defRPr b="0" baseline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,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12C62835-5F5A-4846-9782-9005DD9104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101420"/>
            <a:ext cx="10801350" cy="36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rgbClr val="00B050"/>
                </a:solidFill>
                <a:latin typeface="+mj-lt"/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3pPr>
            <a:lvl4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cap="all" baseline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Sous-titre (facultatif)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7C5A9F1-3422-4702-8CEE-D50236CE0A33}"/>
              </a:ext>
            </a:extLst>
          </p:cNvPr>
          <p:cNvCxnSpPr>
            <a:cxnSpLocks/>
          </p:cNvCxnSpPr>
          <p:nvPr userDrawn="1"/>
        </p:nvCxnSpPr>
        <p:spPr>
          <a:xfrm flipV="1">
            <a:off x="423456" y="3038157"/>
            <a:ext cx="11411676" cy="1624447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8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808046" y="1756348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2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39113" y="3590993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3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488673" y="3165807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66665" y="2798956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5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9078046" y="2374594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76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6038418" y="2194034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7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335076" y="2974814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8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3225708" y="2561192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79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1176446" y="4874293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0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126006" y="4449107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1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>
            <a:off x="6903998" y="4082256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2" name="Espace réservé du texte 9">
            <a:extLst>
              <a:ext uri="{FF2B5EF4-FFF2-40B4-BE49-F238E27FC236}">
                <a16:creationId xmlns:a16="http://schemas.microsoft.com/office/drawing/2014/main" id="{3D0871FA-8762-4EAE-917D-FAAC5990F752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9715379" y="3657894"/>
            <a:ext cx="2088000" cy="371588"/>
          </a:xfrm>
          <a:prstGeom prst="parallelogram">
            <a:avLst/>
          </a:prstGeom>
          <a:solidFill>
            <a:srgbClr val="92D050"/>
          </a:solidFill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3pPr>
            <a:lvl4pPr mar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 b="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DATE</a:t>
            </a:r>
            <a:endParaRPr lang="fr-FR" dirty="0"/>
          </a:p>
        </p:txBody>
      </p:sp>
      <p:sp>
        <p:nvSpPr>
          <p:cNvPr id="83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9293686" y="4040014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84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>
            <a:off x="6496762" y="4464052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85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793420" y="5258480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86" name="Espace réservé du texte 10">
            <a:extLst>
              <a:ext uri="{FF2B5EF4-FFF2-40B4-BE49-F238E27FC236}">
                <a16:creationId xmlns:a16="http://schemas.microsoft.com/office/drawing/2014/main" id="{AD402BA3-88CC-494D-BB96-267171599A5D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3752292" y="4844858"/>
            <a:ext cx="2628000" cy="581464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 b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3pPr>
            <a:lvl4pPr marL="0" algn="ctr">
              <a:spcBef>
                <a:spcPts val="500"/>
              </a:spcBef>
              <a:spcAft>
                <a:spcPts val="500"/>
              </a:spcAft>
              <a:defRPr sz="2800" b="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500"/>
              </a:spcBef>
              <a:spcAft>
                <a:spcPts val="500"/>
              </a:spcAft>
              <a:buFontTx/>
              <a:buNone/>
              <a:defRPr sz="28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votre texte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E289AD30-7830-4042-A9E4-0AC149B15444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1763754" y="4355417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5B753870-26A4-4CFD-94BD-C689AA913F22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4664808" y="3941119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7731403D-CB78-44DE-82F1-2EA3A9771962}"/>
              </a:ext>
            </a:extLst>
          </p:cNvPr>
          <p:cNvSpPr>
            <a:spLocks noGrp="1" noChangeAspect="1"/>
          </p:cNvSpPr>
          <p:nvPr>
            <p:ph type="body" sz="quarter" idx="42" hasCustomPrompt="1"/>
          </p:nvPr>
        </p:nvSpPr>
        <p:spPr>
          <a:xfrm>
            <a:off x="7561831" y="3530937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E8B44917-8094-4D63-AB5D-4B83D9734CDF}"/>
              </a:ext>
            </a:extLst>
          </p:cNvPr>
          <p:cNvSpPr>
            <a:spLocks noGrp="1" noChangeAspect="1"/>
          </p:cNvSpPr>
          <p:nvPr>
            <p:ph type="body" sz="quarter" idx="43" hasCustomPrompt="1"/>
          </p:nvPr>
        </p:nvSpPr>
        <p:spPr>
          <a:xfrm>
            <a:off x="10329003" y="3137109"/>
            <a:ext cx="201600" cy="201600"/>
          </a:xfrm>
          <a:prstGeom prst="ellipse">
            <a:avLst/>
          </a:prstGeom>
          <a:solidFill>
            <a:schemeClr val="accent2"/>
          </a:solidFill>
          <a:ln w="41275">
            <a:solidFill>
              <a:sysClr val="window" lastClr="FFFFFF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00" normalizeH="0" baseline="0">
                <a:solidFill>
                  <a:schemeClr val="accent2"/>
                </a:solidFill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00" normalizeH="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.</a:t>
            </a:r>
          </a:p>
        </p:txBody>
      </p:sp>
      <p:pic>
        <p:nvPicPr>
          <p:cNvPr id="8" name="Picture 2" descr="APIC – Association de promotion et d'identification des cycles et de la  mobilité active">
            <a:extLst>
              <a:ext uri="{FF2B5EF4-FFF2-40B4-BE49-F238E27FC236}">
                <a16:creationId xmlns:a16="http://schemas.microsoft.com/office/drawing/2014/main" id="{35A8D582-ACF8-3D22-37FE-810308C0B9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41" y="6242047"/>
            <a:ext cx="900112" cy="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55134" y="1802675"/>
            <a:ext cx="10481733" cy="417140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92457" y="6506643"/>
            <a:ext cx="1003480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r>
              <a:rPr lang="fr-FR" noProof="0"/>
              <a:t>19/12/2023</a:t>
            </a:r>
          </a:p>
        </p:txBody>
      </p:sp>
      <p:pic>
        <p:nvPicPr>
          <p:cNvPr id="2" name="Picture 2" descr="APIC – Association de promotion et d'identification des cycles et de la  mobilité active">
            <a:extLst>
              <a:ext uri="{FF2B5EF4-FFF2-40B4-BE49-F238E27FC236}">
                <a16:creationId xmlns:a16="http://schemas.microsoft.com/office/drawing/2014/main" id="{8953D5BB-BF66-F483-46E6-D6132A5EE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41" y="6242047"/>
            <a:ext cx="900112" cy="3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177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7760-E610-4EBF-91EA-827A948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41325"/>
            <a:ext cx="1080135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[Master]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EC13C3-BD97-472A-B740-1586E6BF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44675"/>
            <a:ext cx="10801350" cy="4284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A506C6-99DA-4209-8681-218701E78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8955" y="6527596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003B3A-61CD-42F2-A2A9-137533BA9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6000" y="6527596"/>
            <a:ext cx="79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19/12/2023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5601F5-DA73-405D-B250-1646804D4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434" y="6527596"/>
            <a:ext cx="228945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373F302-3333-4E3B-832E-E5498DC430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21FEF-A247-47AB-AAEF-8C0129B7C55F}"/>
              </a:ext>
            </a:extLst>
          </p:cNvPr>
          <p:cNvSpPr/>
          <p:nvPr userDrawn="1"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4D5FCC-64F1-5E19-A69E-9BEA6D4867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113463"/>
            <a:ext cx="716272" cy="64895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87F10D57-F74E-1840-96FF-685DC63535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272" y="6142227"/>
            <a:ext cx="518634" cy="591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501572-4B12-1146-9E3B-BFA39835767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27" y="6246812"/>
            <a:ext cx="1044812" cy="4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0764000" algn="r"/>
        </a:tabLst>
        <a:defRPr sz="45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200"/>
        </a:spcBef>
        <a:spcAft>
          <a:spcPts val="600"/>
        </a:spcAft>
        <a:buFontTx/>
        <a:buNone/>
        <a:defRPr sz="2200" b="1" kern="1200" baseline="0">
          <a:solidFill>
            <a:srgbClr val="92D05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Calibri" panose="020F0502020204030204" pitchFamily="34" charset="0"/>
        <a:buChar char="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9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Arial" panose="020B0604020202020204" pitchFamily="34" charset="0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34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1162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3795" userDrawn="1">
          <p15:clr>
            <a:srgbClr val="F26B43"/>
          </p15:clr>
        </p15:guide>
        <p15:guide id="10" orient="horz" pos="4193" userDrawn="1">
          <p15:clr>
            <a:srgbClr val="F26B43"/>
          </p15:clr>
        </p15:guide>
        <p15:guide id="11" orient="horz" pos="3861" userDrawn="1">
          <p15:clr>
            <a:srgbClr val="F26B43"/>
          </p15:clr>
        </p15:guide>
        <p15:guide id="12" pos="3659" userDrawn="1">
          <p15:clr>
            <a:srgbClr val="F26B43"/>
          </p15:clr>
        </p15:guide>
        <p15:guide id="13" pos="40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4931" y="1617594"/>
            <a:ext cx="3811360" cy="3274900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Cyclescore</a:t>
            </a:r>
            <a:br>
              <a:rPr lang="fr-FR" sz="4000" b="1" dirty="0"/>
            </a:br>
            <a:r>
              <a:rPr lang="fr-FR" sz="4000" b="1" dirty="0"/>
              <a:t>&amp;</a:t>
            </a:r>
            <a:br>
              <a:rPr lang="fr-FR" sz="4000" b="1" dirty="0"/>
            </a:br>
            <a:r>
              <a:rPr lang="fr-FR" sz="4000" b="1" dirty="0"/>
              <a:t>INDICE</a:t>
            </a:r>
            <a:br>
              <a:rPr lang="fr-FR" sz="4000" b="1" dirty="0"/>
            </a:br>
            <a:r>
              <a:rPr lang="fr-FR" sz="4000" b="1" dirty="0"/>
              <a:t>France VELO </a:t>
            </a:r>
            <a:br>
              <a:rPr lang="fr-FR" sz="3200" dirty="0"/>
            </a:br>
            <a:br>
              <a:rPr lang="fr-FR" sz="3200" dirty="0"/>
            </a:br>
            <a:br>
              <a:rPr lang="fr-FR" sz="2700" dirty="0"/>
            </a:br>
            <a:br>
              <a:rPr lang="fr-FR" sz="2700" dirty="0"/>
            </a:br>
            <a:endParaRPr lang="fr-FR" dirty="0"/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27D207C4-C2BF-4082-A600-D4C1BF051B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9601"/>
          <a:stretch>
            <a:fillRect/>
          </a:stretch>
        </p:blipFill>
        <p:spPr>
          <a:xfrm>
            <a:off x="3580473" y="0"/>
            <a:ext cx="8611527" cy="6916039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558C5A-D41C-488C-8AB6-9E6B1B5A07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931" y="252040"/>
            <a:ext cx="108000" cy="81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D3E1FA9-B10E-7E03-E38E-A360EF8BBFD3}"/>
              </a:ext>
            </a:extLst>
          </p:cNvPr>
          <p:cNvSpPr txBox="1">
            <a:spLocks/>
          </p:cNvSpPr>
          <p:nvPr/>
        </p:nvSpPr>
        <p:spPr>
          <a:xfrm>
            <a:off x="695326" y="252040"/>
            <a:ext cx="3811360" cy="32749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36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b="1" dirty="0"/>
              <a:t>WEBINAIRE</a:t>
            </a:r>
          </a:p>
          <a:p>
            <a:br>
              <a:rPr lang="fr-FR" sz="2700" dirty="0"/>
            </a:br>
            <a:br>
              <a:rPr lang="fr-FR" sz="2700" dirty="0"/>
            </a:br>
            <a:endParaRPr lang="fr-FR" dirty="0"/>
          </a:p>
        </p:txBody>
      </p:sp>
      <p:pic>
        <p:nvPicPr>
          <p:cNvPr id="12" name="Image 11" descr="Une image contenant Roue de vélo, texte, vélo, Vélo - Équipement et matériel&#10;&#10;Description générée automatiquement">
            <a:extLst>
              <a:ext uri="{FF2B5EF4-FFF2-40B4-BE49-F238E27FC236}">
                <a16:creationId xmlns:a16="http://schemas.microsoft.com/office/drawing/2014/main" id="{7B14007C-FE4F-4EFC-3A18-41678460B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1" y="5024100"/>
            <a:ext cx="3261639" cy="13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30F74F9-6E8D-4E76-A8DB-CE201728A2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200" dirty="0"/>
              <a:t>Une démarche de la filière depuis septembre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32369-4D71-46F8-9725-A38FFC16B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9513D-4DA6-4855-B038-AFEB4ED04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4ECD0044-968F-EC4A-22D8-159F3D28A8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4525" y="1819071"/>
            <a:ext cx="4392000" cy="1152000"/>
          </a:xfrm>
          <a:noFill/>
        </p:spPr>
        <p:txBody>
          <a:bodyPr>
            <a:normAutofit/>
          </a:bodyPr>
          <a:lstStyle/>
          <a:p>
            <a:r>
              <a:rPr lang="fr-FR" sz="2200" dirty="0"/>
              <a:t>Mise en </a:t>
            </a:r>
            <a:r>
              <a:rPr lang="fr-FR" sz="2200" dirty="0" err="1"/>
              <a:t>oeuvre</a:t>
            </a:r>
            <a:endParaRPr lang="fr-FR" sz="2200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D32DF54-D54C-3C61-61F6-267F05FB9CF1}"/>
              </a:ext>
            </a:extLst>
          </p:cNvPr>
          <p:cNvSpPr txBox="1">
            <a:spLocks/>
          </p:cNvSpPr>
          <p:nvPr/>
        </p:nvSpPr>
        <p:spPr>
          <a:xfrm>
            <a:off x="6214525" y="1819071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55D963E9-4F72-73E2-1F80-826B3088E7C2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4392000" cy="115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du cyclescore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B144025E-9721-DFA4-B23B-0ED35CF76F30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49C0AF90-CD4D-B6BE-AA96-FCCB486C88D6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de l’indice Filière France Vélo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6AE3939-E952-2B83-DB1C-916B59EE3AA0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3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49B98F7-E16C-3725-286C-F3A1475D9EBC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Questions / Réponses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AF724AF-2772-CBDD-9FB4-E462984BA8F0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803272-DA99-3ECE-863B-469FA0DAC282}"/>
              </a:ext>
            </a:extLst>
          </p:cNvPr>
          <p:cNvSpPr txBox="1"/>
          <p:nvPr/>
        </p:nvSpPr>
        <p:spPr>
          <a:xfrm>
            <a:off x="1759352" y="63892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7697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DF35CA-B24F-FF0F-7CCA-AE4393EAF02A}"/>
              </a:ext>
            </a:extLst>
          </p:cNvPr>
          <p:cNvSpPr txBox="1"/>
          <p:nvPr/>
        </p:nvSpPr>
        <p:spPr>
          <a:xfrm>
            <a:off x="-1" y="1120920"/>
            <a:ext cx="11770859" cy="4813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3200" b="1" dirty="0"/>
              <a:t>2 volets </a:t>
            </a:r>
          </a:p>
          <a:p>
            <a:pPr algn="ctr"/>
            <a:endParaRPr lang="fr-FR" sz="2800" b="1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26B006D-74F0-82EA-217B-EA0B12D20402}"/>
              </a:ext>
            </a:extLst>
          </p:cNvPr>
          <p:cNvCxnSpPr>
            <a:cxnSpLocks/>
          </p:cNvCxnSpPr>
          <p:nvPr/>
        </p:nvCxnSpPr>
        <p:spPr>
          <a:xfrm flipH="1">
            <a:off x="3967566" y="1768009"/>
            <a:ext cx="1061633" cy="12571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09314B2-9D2B-7A7D-261B-C8820D7BDC8E}"/>
              </a:ext>
            </a:extLst>
          </p:cNvPr>
          <p:cNvCxnSpPr>
            <a:cxnSpLocks/>
          </p:cNvCxnSpPr>
          <p:nvPr/>
        </p:nvCxnSpPr>
        <p:spPr>
          <a:xfrm>
            <a:off x="6594020" y="1768009"/>
            <a:ext cx="1137565" cy="12571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4BC000DA-4EF0-050B-8836-D4A836EA92D3}"/>
              </a:ext>
            </a:extLst>
          </p:cNvPr>
          <p:cNvSpPr txBox="1"/>
          <p:nvPr/>
        </p:nvSpPr>
        <p:spPr>
          <a:xfrm>
            <a:off x="1040524" y="3429000"/>
            <a:ext cx="4303986" cy="1001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Un volet environnemental</a:t>
            </a:r>
            <a:r>
              <a:rPr lang="fr-FR" sz="2800" dirty="0"/>
              <a:t> </a:t>
            </a:r>
          </a:p>
          <a:p>
            <a:pPr algn="ctr"/>
            <a:r>
              <a:rPr lang="fr-FR" sz="2800" dirty="0"/>
              <a:t>lié au vélo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B535E26-7709-CC0F-C7BB-956F1BFB6100}"/>
              </a:ext>
            </a:extLst>
          </p:cNvPr>
          <p:cNvSpPr txBox="1"/>
          <p:nvPr/>
        </p:nvSpPr>
        <p:spPr>
          <a:xfrm>
            <a:off x="6458607" y="3618186"/>
            <a:ext cx="4303986" cy="1001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Un volet social / sociétal </a:t>
            </a:r>
          </a:p>
          <a:p>
            <a:pPr algn="ctr"/>
            <a:r>
              <a:rPr lang="fr-FR" sz="2800" dirty="0"/>
              <a:t>lié au site de production ou d’assemblage </a:t>
            </a:r>
          </a:p>
        </p:txBody>
      </p:sp>
    </p:spTree>
    <p:extLst>
      <p:ext uri="{BB962C8B-B14F-4D97-AF65-F5344CB8AC3E}">
        <p14:creationId xmlns:p14="http://schemas.microsoft.com/office/powerpoint/2010/main" val="367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D357917-B8A2-8A54-D9F8-5100FF83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E30613"/>
                </a:solidFill>
              </a:rPr>
              <a:t>Cyclescore – Calcul de la note </a:t>
            </a:r>
            <a:endParaRPr lang="fr-FR" sz="4000" b="1" i="1" dirty="0">
              <a:solidFill>
                <a:srgbClr val="E30613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239DE9-00CE-A817-25BB-03E46517903F}"/>
              </a:ext>
            </a:extLst>
          </p:cNvPr>
          <p:cNvSpPr txBox="1"/>
          <p:nvPr/>
        </p:nvSpPr>
        <p:spPr>
          <a:xfrm>
            <a:off x="6025238" y="5817476"/>
            <a:ext cx="1889053" cy="6306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r-FR" sz="15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04515A7-B22F-6D73-3759-A4F4EB6A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6" y="887264"/>
            <a:ext cx="6805493" cy="174681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1E49A5D-E9C1-B3BC-2B11-70B456C24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389" y="2968297"/>
            <a:ext cx="4330700" cy="3479800"/>
          </a:xfrm>
          <a:prstGeom prst="rect">
            <a:avLst/>
          </a:prstGeom>
        </p:spPr>
      </p:pic>
      <p:sp>
        <p:nvSpPr>
          <p:cNvPr id="19" name="Flèche : angle droit 18">
            <a:extLst>
              <a:ext uri="{FF2B5EF4-FFF2-40B4-BE49-F238E27FC236}">
                <a16:creationId xmlns:a16="http://schemas.microsoft.com/office/drawing/2014/main" id="{710DAC0D-E93E-A68E-71C3-AF94296388AB}"/>
              </a:ext>
            </a:extLst>
          </p:cNvPr>
          <p:cNvSpPr/>
          <p:nvPr/>
        </p:nvSpPr>
        <p:spPr>
          <a:xfrm rot="5400000">
            <a:off x="2367710" y="3699617"/>
            <a:ext cx="1144156" cy="873007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70A6B2F3-01D0-8C54-085D-B514970BDA3E}"/>
              </a:ext>
            </a:extLst>
          </p:cNvPr>
          <p:cNvSpPr/>
          <p:nvPr/>
        </p:nvSpPr>
        <p:spPr>
          <a:xfrm rot="5400000">
            <a:off x="2385771" y="739942"/>
            <a:ext cx="235027" cy="3924436"/>
          </a:xfrm>
          <a:prstGeom prst="rightBrace">
            <a:avLst>
              <a:gd name="adj1" fmla="val 864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8C0A23F-4C86-BB37-A212-5ED58B79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956" y="139435"/>
            <a:ext cx="3056435" cy="23750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5F6329-F1EB-8899-0ABC-8851AD5CDC9D}"/>
              </a:ext>
            </a:extLst>
          </p:cNvPr>
          <p:cNvSpPr/>
          <p:nvPr/>
        </p:nvSpPr>
        <p:spPr>
          <a:xfrm>
            <a:off x="2190045" y="6186311"/>
            <a:ext cx="1365956" cy="55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610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– Volet environnemental / Vélo 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CBADF4D-C817-A499-16D8-C6BC9E927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19901"/>
              </p:ext>
            </p:extLst>
          </p:nvPr>
        </p:nvGraphicFramePr>
        <p:xfrm>
          <a:off x="1842719" y="886566"/>
          <a:ext cx="2950362" cy="4560521"/>
        </p:xfrm>
        <a:graphic>
          <a:graphicData uri="http://schemas.openxmlformats.org/drawingml/2006/table">
            <a:tbl>
              <a:tblPr firstRow="1" firstCol="1" bandRow="1"/>
              <a:tblGrid>
                <a:gridCol w="2950362">
                  <a:extLst>
                    <a:ext uri="{9D8B030D-6E8A-4147-A177-3AD203B41FA5}">
                      <a16:colId xmlns:a16="http://schemas.microsoft.com/office/drawing/2014/main" val="1472617698"/>
                    </a:ext>
                  </a:extLst>
                </a:gridCol>
              </a:tblGrid>
              <a:tr h="11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leviers d’écoconception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13945"/>
                  </a:ext>
                </a:extLst>
              </a:tr>
              <a:tr h="312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privilégie les matériaux les moins </a:t>
                      </a:r>
                      <a:r>
                        <a:rPr lang="fr-FR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impactants</a:t>
                      </a: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pour le cadre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917779"/>
                  </a:ext>
                </a:extLst>
              </a:tr>
              <a:tr h="378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privilégie les pays dont le mix électrique est le moins carboné, pour la transformation des métaux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654530"/>
                  </a:ext>
                </a:extLst>
              </a:tr>
              <a:tr h="206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J’utilise les procédés de peinture les moins </a:t>
                      </a:r>
                      <a:r>
                        <a:rPr lang="fr-FR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impactants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494432"/>
                  </a:ext>
                </a:extLst>
              </a:tr>
              <a:tr h="578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réduis la distance entre mes composants, les sites d’assemblage et le lieu de vente 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714869"/>
                  </a:ext>
                </a:extLst>
              </a:tr>
              <a:tr h="1088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J’améliore la durée de vie de mes produits 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82567"/>
                  </a:ext>
                </a:extLst>
              </a:tr>
            </a:tbl>
          </a:graphicData>
        </a:graphic>
      </p:graphicFrame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B62D623-E4B0-A702-0661-33E8D8FCB58D}"/>
              </a:ext>
            </a:extLst>
          </p:cNvPr>
          <p:cNvCxnSpPr/>
          <p:nvPr/>
        </p:nvCxnSpPr>
        <p:spPr>
          <a:xfrm>
            <a:off x="1471821" y="1545021"/>
            <a:ext cx="0" cy="1639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477C3AE-DF88-9696-DB50-C0782A110B77}"/>
              </a:ext>
            </a:extLst>
          </p:cNvPr>
          <p:cNvCxnSpPr>
            <a:cxnSpLocks/>
          </p:cNvCxnSpPr>
          <p:nvPr/>
        </p:nvCxnSpPr>
        <p:spPr>
          <a:xfrm>
            <a:off x="1471821" y="4209393"/>
            <a:ext cx="0" cy="12838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66627CF8-EB05-F7DC-30BF-B1D232D1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427" y="1245476"/>
            <a:ext cx="5011752" cy="44536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9F5C07-2D3D-AD61-213D-75333D4A0184}"/>
              </a:ext>
            </a:extLst>
          </p:cNvPr>
          <p:cNvSpPr txBox="1"/>
          <p:nvPr/>
        </p:nvSpPr>
        <p:spPr>
          <a:xfrm>
            <a:off x="454531" y="1494346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15 points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D72D7E-CE78-B8F9-A940-C70A75B7A79A}"/>
              </a:ext>
            </a:extLst>
          </p:cNvPr>
          <p:cNvSpPr txBox="1"/>
          <p:nvPr/>
        </p:nvSpPr>
        <p:spPr>
          <a:xfrm>
            <a:off x="436090" y="4527316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23B3F1-A788-B36C-E544-6F43EF88A9A8}"/>
              </a:ext>
            </a:extLst>
          </p:cNvPr>
          <p:cNvSpPr txBox="1"/>
          <p:nvPr/>
        </p:nvSpPr>
        <p:spPr>
          <a:xfrm>
            <a:off x="454531" y="2236551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1B6E0FA-89F8-386B-D27B-28AE56F4988C}"/>
              </a:ext>
            </a:extLst>
          </p:cNvPr>
          <p:cNvSpPr txBox="1"/>
          <p:nvPr/>
        </p:nvSpPr>
        <p:spPr>
          <a:xfrm>
            <a:off x="454531" y="3105000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8 points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5032D4E-63CC-CB6B-E75E-F16013389469}"/>
              </a:ext>
            </a:extLst>
          </p:cNvPr>
          <p:cNvSpPr txBox="1"/>
          <p:nvPr/>
        </p:nvSpPr>
        <p:spPr>
          <a:xfrm>
            <a:off x="454531" y="3752999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7 points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7F66F9F-3B00-2228-6944-321B8AA6ABC9}"/>
              </a:ext>
            </a:extLst>
          </p:cNvPr>
          <p:cNvCxnSpPr>
            <a:cxnSpLocks/>
          </p:cNvCxnSpPr>
          <p:nvPr/>
        </p:nvCxnSpPr>
        <p:spPr>
          <a:xfrm>
            <a:off x="1471821" y="3184634"/>
            <a:ext cx="0" cy="452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4ED9438-D9B0-90DC-A93F-652B2AB00317}"/>
              </a:ext>
            </a:extLst>
          </p:cNvPr>
          <p:cNvCxnSpPr>
            <a:cxnSpLocks/>
          </p:cNvCxnSpPr>
          <p:nvPr/>
        </p:nvCxnSpPr>
        <p:spPr>
          <a:xfrm>
            <a:off x="1471821" y="3624514"/>
            <a:ext cx="0" cy="584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61689F2-3112-24E1-122F-EEA3F15F0BEF}"/>
              </a:ext>
            </a:extLst>
          </p:cNvPr>
          <p:cNvSpPr txBox="1"/>
          <p:nvPr/>
        </p:nvSpPr>
        <p:spPr>
          <a:xfrm>
            <a:off x="131745" y="750576"/>
            <a:ext cx="1460571" cy="6077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b="1" dirty="0"/>
              <a:t>Pour le vélo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13484C-FF38-7447-855D-8128F1064BC2}"/>
              </a:ext>
            </a:extLst>
          </p:cNvPr>
          <p:cNvSpPr txBox="1"/>
          <p:nvPr/>
        </p:nvSpPr>
        <p:spPr>
          <a:xfrm>
            <a:off x="5677108" y="750576"/>
            <a:ext cx="5344510" cy="494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b="1" dirty="0"/>
              <a:t>… les pondérations de chaque critère étant ici estimés en fonction des impacts identifiés dans l’ACV Vélo </a:t>
            </a:r>
          </a:p>
        </p:txBody>
      </p:sp>
    </p:spTree>
    <p:extLst>
      <p:ext uri="{BB962C8B-B14F-4D97-AF65-F5344CB8AC3E}">
        <p14:creationId xmlns:p14="http://schemas.microsoft.com/office/powerpoint/2010/main" val="15887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95FA345-2B0A-63E1-512F-45646250045F}"/>
              </a:ext>
            </a:extLst>
          </p:cNvPr>
          <p:cNvGraphicFramePr>
            <a:graphicFrameLocks noGrp="1"/>
          </p:cNvGraphicFramePr>
          <p:nvPr/>
        </p:nvGraphicFramePr>
        <p:xfrm>
          <a:off x="210571" y="1178022"/>
          <a:ext cx="11120282" cy="4494063"/>
        </p:xfrm>
        <a:graphic>
          <a:graphicData uri="http://schemas.openxmlformats.org/drawingml/2006/table">
            <a:tbl>
              <a:tblPr firstRow="1" firstCol="1" bandRow="1"/>
              <a:tblGrid>
                <a:gridCol w="829335">
                  <a:extLst>
                    <a:ext uri="{9D8B030D-6E8A-4147-A177-3AD203B41FA5}">
                      <a16:colId xmlns:a16="http://schemas.microsoft.com/office/drawing/2014/main" val="2018405366"/>
                    </a:ext>
                  </a:extLst>
                </a:gridCol>
                <a:gridCol w="1792941">
                  <a:extLst>
                    <a:ext uri="{9D8B030D-6E8A-4147-A177-3AD203B41FA5}">
                      <a16:colId xmlns:a16="http://schemas.microsoft.com/office/drawing/2014/main" val="1472617698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2876722171"/>
                    </a:ext>
                  </a:extLst>
                </a:gridCol>
                <a:gridCol w="1900518">
                  <a:extLst>
                    <a:ext uri="{9D8B030D-6E8A-4147-A177-3AD203B41FA5}">
                      <a16:colId xmlns:a16="http://schemas.microsoft.com/office/drawing/2014/main" val="1191157902"/>
                    </a:ext>
                  </a:extLst>
                </a:gridCol>
                <a:gridCol w="1712259">
                  <a:extLst>
                    <a:ext uri="{9D8B030D-6E8A-4147-A177-3AD203B41FA5}">
                      <a16:colId xmlns:a16="http://schemas.microsoft.com/office/drawing/2014/main" val="859504246"/>
                    </a:ext>
                  </a:extLst>
                </a:gridCol>
                <a:gridCol w="1471913">
                  <a:extLst>
                    <a:ext uri="{9D8B030D-6E8A-4147-A177-3AD203B41FA5}">
                      <a16:colId xmlns:a16="http://schemas.microsoft.com/office/drawing/2014/main" val="694185486"/>
                    </a:ext>
                  </a:extLst>
                </a:gridCol>
                <a:gridCol w="1987928">
                  <a:extLst>
                    <a:ext uri="{9D8B030D-6E8A-4147-A177-3AD203B41FA5}">
                      <a16:colId xmlns:a16="http://schemas.microsoft.com/office/drawing/2014/main" val="68999299"/>
                    </a:ext>
                  </a:extLst>
                </a:gridCol>
              </a:tblGrid>
              <a:tr h="2671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Volet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Leviers Ecoconception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Critères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1 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2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3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4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13945"/>
                  </a:ext>
                </a:extLst>
              </a:tr>
              <a:tr h="312310">
                <a:tc row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Volet environnemental (relatif au </a:t>
                      </a:r>
                      <a:r>
                        <a:rPr lang="fr-FR" sz="1400" u="sng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produit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Je privilégie les métaux les moins impacts, pour le cadre 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Métaux contenus dans le cadre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points)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Bois, acier recyclé et alu 100% recyclé </a:t>
                      </a:r>
                      <a:endParaRPr lang="fr-FR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Acier neuf </a:t>
                      </a:r>
                      <a:endParaRPr lang="fr-FR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Alu recyclé entre 30 et 100% : Alu neuf</a:t>
                      </a:r>
                      <a:endParaRPr lang="fr-FR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Carbone 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Titane </a:t>
                      </a:r>
                      <a:endParaRPr lang="fr-FR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7779"/>
                  </a:ext>
                </a:extLst>
              </a:tr>
              <a:tr h="37882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Je privilégie les pays dont le mix électrique est le moins carboné, pour la transformation des métaux 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Localisation du site de fabrication des cadres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(10 points)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Canada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Espagne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Portugal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Allemagne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Taïwan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654530"/>
                  </a:ext>
                </a:extLst>
              </a:tr>
              <a:tr h="206108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J’utilise les procédés de peinture les moins </a:t>
                      </a:r>
                      <a:r>
                        <a:rPr lang="fr-FR" sz="10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impactants</a:t>
                      </a: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Procédé de peinture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poudre recyclée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poudre non recyclée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liquide non solvanté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peinture :solvanté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94432"/>
                  </a:ext>
                </a:extLst>
              </a:tr>
              <a:tr h="33371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Je réduis la distance entre mes composants, les sites d’assemblage et le lieu de vente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distance entre les composants et le site d’assemblage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 points)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calcul par type de composant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la part (valeur) de l’ensemble des composants ci-dessous acheminée par avion est supérieure à 5% 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Exclusion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14869"/>
                  </a:ext>
                </a:extLst>
              </a:tr>
              <a:tr h="24468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distance entre le site d’assemblage et la France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 points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50 km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500 km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1000 km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plus de 1000 km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03599"/>
                  </a:ext>
                </a:extLst>
              </a:tr>
              <a:tr h="97853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J’améliore la durée de vie de mes produits »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Durée de disponibilité des pièces et de la documentation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points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 la documentation technique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de 11 ans 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des pièces détachées : 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u="sng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vélo classique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+ de 8 ans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Durée de disponibilité de la documentation technique : 10-11 ans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des pièces détachées : 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7-8 ans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 la documentation technique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10 ans :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exclusion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des pièces détachées 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7 ans :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exclusion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2567"/>
                  </a:ext>
                </a:extLst>
              </a:tr>
              <a:tr h="378395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Durée de garantie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points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Cadre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de 10 ans </a:t>
                      </a:r>
                      <a:br>
                        <a:rPr lang="fr-FR" sz="1000" u="sng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Cadre : entre 5 et 10 ans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Cadre : moins de 5 ans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144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AB11DCDB-6CDF-C90E-D19F-A13376DE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– Détail du volet environnemental / Vélo 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CBADF4D-C817-A499-16D8-C6BC9E927CA0}"/>
              </a:ext>
            </a:extLst>
          </p:cNvPr>
          <p:cNvGraphicFramePr>
            <a:graphicFrameLocks noGrp="1"/>
          </p:cNvGraphicFramePr>
          <p:nvPr/>
        </p:nvGraphicFramePr>
        <p:xfrm>
          <a:off x="1842719" y="886566"/>
          <a:ext cx="2950362" cy="5084551"/>
        </p:xfrm>
        <a:graphic>
          <a:graphicData uri="http://schemas.openxmlformats.org/drawingml/2006/table">
            <a:tbl>
              <a:tblPr firstRow="1" firstCol="1" bandRow="1"/>
              <a:tblGrid>
                <a:gridCol w="2950362">
                  <a:extLst>
                    <a:ext uri="{9D8B030D-6E8A-4147-A177-3AD203B41FA5}">
                      <a16:colId xmlns:a16="http://schemas.microsoft.com/office/drawing/2014/main" val="1472617698"/>
                    </a:ext>
                  </a:extLst>
                </a:gridCol>
              </a:tblGrid>
              <a:tr h="1108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leviers d’écoconception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13945"/>
                  </a:ext>
                </a:extLst>
              </a:tr>
              <a:tr h="312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privilégie les métaux les moins impacts, pour le cadre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917779"/>
                  </a:ext>
                </a:extLst>
              </a:tr>
              <a:tr h="3788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privilégie les pays dont le mix électrique est le moins carboné, pour la transformation des métaux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654530"/>
                  </a:ext>
                </a:extLst>
              </a:tr>
              <a:tr h="206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J’utilise les procédés de peinture les moins </a:t>
                      </a:r>
                      <a:r>
                        <a:rPr lang="fr-FR" sz="14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impactants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494432"/>
                  </a:ext>
                </a:extLst>
              </a:tr>
              <a:tr h="578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réduis la distance entre mes composants, les sites d’assemblage et le lieu de vente 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714869"/>
                  </a:ext>
                </a:extLst>
              </a:tr>
              <a:tr h="10889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J’améliore la durée de vie de mes produits 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82567"/>
                  </a:ext>
                </a:extLst>
              </a:tr>
              <a:tr h="524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favorise l’usage des batteries les moins impactantes 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477194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5F26B7B1-CFF9-B479-D9A1-7E6EBA213961}"/>
              </a:ext>
            </a:extLst>
          </p:cNvPr>
          <p:cNvSpPr txBox="1"/>
          <p:nvPr/>
        </p:nvSpPr>
        <p:spPr>
          <a:xfrm>
            <a:off x="148065" y="750576"/>
            <a:ext cx="1460571" cy="6077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b="1" dirty="0"/>
              <a:t>Proposition, pour le VAE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913ABDE-6F90-566A-A33E-377C738BF03A}"/>
              </a:ext>
            </a:extLst>
          </p:cNvPr>
          <p:cNvCxnSpPr/>
          <p:nvPr/>
        </p:nvCxnSpPr>
        <p:spPr>
          <a:xfrm>
            <a:off x="655236" y="1487211"/>
            <a:ext cx="0" cy="1639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DF21C1C8-29C2-6BBF-0185-CAEB2AA77B06}"/>
              </a:ext>
            </a:extLst>
          </p:cNvPr>
          <p:cNvCxnSpPr>
            <a:cxnSpLocks/>
          </p:cNvCxnSpPr>
          <p:nvPr/>
        </p:nvCxnSpPr>
        <p:spPr>
          <a:xfrm>
            <a:off x="655236" y="4151583"/>
            <a:ext cx="0" cy="12838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FCF56E7-CFB6-430A-7AC7-A54A97AD8E55}"/>
              </a:ext>
            </a:extLst>
          </p:cNvPr>
          <p:cNvSpPr txBox="1"/>
          <p:nvPr/>
        </p:nvSpPr>
        <p:spPr>
          <a:xfrm>
            <a:off x="820360" y="1564813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8 points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10C3B4E-6DF4-81A3-AC3F-B5CC15579656}"/>
              </a:ext>
            </a:extLst>
          </p:cNvPr>
          <p:cNvSpPr txBox="1"/>
          <p:nvPr/>
        </p:nvSpPr>
        <p:spPr>
          <a:xfrm>
            <a:off x="801919" y="4597783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341669B-0E7C-DD47-8695-7B404D32187A}"/>
              </a:ext>
            </a:extLst>
          </p:cNvPr>
          <p:cNvSpPr txBox="1"/>
          <p:nvPr/>
        </p:nvSpPr>
        <p:spPr>
          <a:xfrm>
            <a:off x="820360" y="2307018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5 points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E3FA571-66E6-C929-CD85-E703C9989EB2}"/>
              </a:ext>
            </a:extLst>
          </p:cNvPr>
          <p:cNvSpPr txBox="1"/>
          <p:nvPr/>
        </p:nvSpPr>
        <p:spPr>
          <a:xfrm>
            <a:off x="820360" y="3175467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7 points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E67F87B-EDBD-5973-CCD9-BC7C6C36BFF4}"/>
              </a:ext>
            </a:extLst>
          </p:cNvPr>
          <p:cNvSpPr txBox="1"/>
          <p:nvPr/>
        </p:nvSpPr>
        <p:spPr>
          <a:xfrm>
            <a:off x="820360" y="3823466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7 points 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FDA1E7D-4A1B-953B-0184-B4A19BDFC43D}"/>
              </a:ext>
            </a:extLst>
          </p:cNvPr>
          <p:cNvCxnSpPr>
            <a:cxnSpLocks/>
          </p:cNvCxnSpPr>
          <p:nvPr/>
        </p:nvCxnSpPr>
        <p:spPr>
          <a:xfrm>
            <a:off x="655236" y="3126824"/>
            <a:ext cx="0" cy="452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EA55EEA5-304C-0327-A0C4-7C244EEBD670}"/>
              </a:ext>
            </a:extLst>
          </p:cNvPr>
          <p:cNvCxnSpPr>
            <a:cxnSpLocks/>
          </p:cNvCxnSpPr>
          <p:nvPr/>
        </p:nvCxnSpPr>
        <p:spPr>
          <a:xfrm>
            <a:off x="655236" y="3566704"/>
            <a:ext cx="0" cy="584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2414639D-E59F-99C8-BE3E-7BEA2C2F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081" y="1487211"/>
            <a:ext cx="7098853" cy="4182281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8D737A2B-CD91-C179-A401-9C827DE76E0B}"/>
              </a:ext>
            </a:extLst>
          </p:cNvPr>
          <p:cNvSpPr txBox="1"/>
          <p:nvPr/>
        </p:nvSpPr>
        <p:spPr>
          <a:xfrm>
            <a:off x="825614" y="5356543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13 points 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FCF23AA-9D40-1881-8C9C-9053A1C7C792}"/>
              </a:ext>
            </a:extLst>
          </p:cNvPr>
          <p:cNvCxnSpPr>
            <a:cxnSpLocks/>
          </p:cNvCxnSpPr>
          <p:nvPr/>
        </p:nvCxnSpPr>
        <p:spPr>
          <a:xfrm>
            <a:off x="658830" y="5451196"/>
            <a:ext cx="0" cy="4524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1D5E65FB-86AC-AD0F-E9B7-6124CE1BA7DD}"/>
              </a:ext>
            </a:extLst>
          </p:cNvPr>
          <p:cNvSpPr txBox="1"/>
          <p:nvPr/>
        </p:nvSpPr>
        <p:spPr>
          <a:xfrm>
            <a:off x="5677108" y="750576"/>
            <a:ext cx="5011753" cy="494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b="1" dirty="0"/>
              <a:t>… les points de chaque critère étant ici estimés en fonction aux impacts identifiés dans l’ACV VAE </a:t>
            </a:r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90CDC033-6509-125C-D121-9A1F8B22C43F}"/>
              </a:ext>
            </a:extLst>
          </p:cNvPr>
          <p:cNvSpPr/>
          <p:nvPr/>
        </p:nvSpPr>
        <p:spPr>
          <a:xfrm>
            <a:off x="5664152" y="5965457"/>
            <a:ext cx="536028" cy="362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5EDF4330-E2CD-5FA6-A3DA-2ADED33CCDE0}"/>
              </a:ext>
            </a:extLst>
          </p:cNvPr>
          <p:cNvSpPr txBox="1"/>
          <p:nvPr/>
        </p:nvSpPr>
        <p:spPr>
          <a:xfrm>
            <a:off x="6473057" y="5903680"/>
            <a:ext cx="5060113" cy="6869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Poids comparable de la batterie et du cadre dans le bilan environnemental des VAE (d’où le fait d’attribuer 13 points à ces 2 critères, le cadre étant ici apprécié par le métal et le FE relatif à l’électricité nécessaire à sa fabrication – critère 1 et 2)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2DD4E8A-2EF1-F3F1-7D06-50CE2E78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– Volet environnemental / VAE 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2061CBD-9208-7D3F-7961-5162A043EDDF}"/>
              </a:ext>
            </a:extLst>
          </p:cNvPr>
          <p:cNvGraphicFramePr>
            <a:graphicFrameLocks noGrp="1"/>
          </p:cNvGraphicFramePr>
          <p:nvPr/>
        </p:nvGraphicFramePr>
        <p:xfrm>
          <a:off x="210570" y="840104"/>
          <a:ext cx="11486130" cy="5148887"/>
        </p:xfrm>
        <a:graphic>
          <a:graphicData uri="http://schemas.openxmlformats.org/drawingml/2006/table">
            <a:tbl>
              <a:tblPr firstRow="1" firstCol="1" bandRow="1"/>
              <a:tblGrid>
                <a:gridCol w="805219">
                  <a:extLst>
                    <a:ext uri="{9D8B030D-6E8A-4147-A177-3AD203B41FA5}">
                      <a16:colId xmlns:a16="http://schemas.microsoft.com/office/drawing/2014/main" val="2018405366"/>
                    </a:ext>
                  </a:extLst>
                </a:gridCol>
                <a:gridCol w="1790473">
                  <a:extLst>
                    <a:ext uri="{9D8B030D-6E8A-4147-A177-3AD203B41FA5}">
                      <a16:colId xmlns:a16="http://schemas.microsoft.com/office/drawing/2014/main" val="1472617698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876722171"/>
                    </a:ext>
                  </a:extLst>
                </a:gridCol>
                <a:gridCol w="1899065">
                  <a:extLst>
                    <a:ext uri="{9D8B030D-6E8A-4147-A177-3AD203B41FA5}">
                      <a16:colId xmlns:a16="http://schemas.microsoft.com/office/drawing/2014/main" val="1191157902"/>
                    </a:ext>
                  </a:extLst>
                </a:gridCol>
                <a:gridCol w="1629696">
                  <a:extLst>
                    <a:ext uri="{9D8B030D-6E8A-4147-A177-3AD203B41FA5}">
                      <a16:colId xmlns:a16="http://schemas.microsoft.com/office/drawing/2014/main" val="1632148979"/>
                    </a:ext>
                  </a:extLst>
                </a:gridCol>
                <a:gridCol w="1731552">
                  <a:extLst>
                    <a:ext uri="{9D8B030D-6E8A-4147-A177-3AD203B41FA5}">
                      <a16:colId xmlns:a16="http://schemas.microsoft.com/office/drawing/2014/main" val="1073274295"/>
                    </a:ext>
                  </a:extLst>
                </a:gridCol>
                <a:gridCol w="1832856">
                  <a:extLst>
                    <a:ext uri="{9D8B030D-6E8A-4147-A177-3AD203B41FA5}">
                      <a16:colId xmlns:a16="http://schemas.microsoft.com/office/drawing/2014/main" val="369457214"/>
                    </a:ext>
                  </a:extLst>
                </a:gridCol>
              </a:tblGrid>
              <a:tr h="1469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Volet 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Thème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Critères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1 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2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3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4 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13945"/>
                  </a:ext>
                </a:extLst>
              </a:tr>
              <a:tr h="312310"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Volet environnemental (relatif au </a:t>
                      </a:r>
                      <a:r>
                        <a:rPr lang="fr-FR" sz="1400" u="sng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produit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Je privilégie les métaux les moins impacts, pour le cadre » 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Métaux contenus dans le cadre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(8 points)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Bois, acier recyclé et alu 100% recyclé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Acier neuf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Alu recyclé entre 30 et 100%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Alu neuf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Carbone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Titane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7779"/>
                  </a:ext>
                </a:extLst>
              </a:tr>
              <a:tr h="37882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Je privilégie les pays dont le mix électrique est le moins carboné, pour la transformation des métaux » 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Localisation du site de fabrication des cadres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Canada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Espagne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Portugal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Allemagne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Etats-Unis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Taïwan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Inde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654530"/>
                  </a:ext>
                </a:extLst>
              </a:tr>
              <a:tr h="206108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J’utilise les procédés de peinture les moins </a:t>
                      </a:r>
                      <a:r>
                        <a:rPr lang="fr-FR" sz="1000" b="1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impactants</a:t>
                      </a: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Procédé de peinture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points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poudre recyclée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poudre non recyclée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liquide non solvanté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peinture  solvantée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94432"/>
                  </a:ext>
                </a:extLst>
              </a:tr>
              <a:tr h="33371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Je réduis la distance entre mes composants, les sites d’assemblage et le lieu de vente 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distance entre les composants et le site d’assemblage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(3,5 points)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calcul par type de composant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la part (valeur) de l’ensemble des composants ci-dessous acheminée par avion est supérieure à 5% 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Exclusion</a:t>
                      </a:r>
                      <a:r>
                        <a:rPr lang="fr-F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0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i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000" i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14869"/>
                  </a:ext>
                </a:extLst>
              </a:tr>
              <a:tr h="24468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distance entre le site d’assemblage et la France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(3,5 points)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50 km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500 km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1000 km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plus de 1000 km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03599"/>
                  </a:ext>
                </a:extLst>
              </a:tr>
              <a:tr h="97853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 J’améliore la durée de vie de mes produits » </a:t>
                      </a:r>
                      <a:endParaRPr lang="fr-FR" sz="1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Durée de disponibilité des pièces et de la documentation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 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 la documentation technique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de 11 ans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des pièces détachées : + de 6 ans 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 la documentation technique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10-11 ans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des pièces détachées : 5-6 ans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 la documentation technique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10 ans :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exclusion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Durée de disponibilité des pièces détachées 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5 ans :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exclusion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2567"/>
                  </a:ext>
                </a:extLst>
              </a:tr>
              <a:tr h="58073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Durée de garantie 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Cadre :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 de 10 ans </a:t>
                      </a:r>
                      <a:br>
                        <a:rPr lang="fr-FR" sz="1000" u="sng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Batterie + de 4 ans 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Moteur + de 4 ans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Cadre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entre 5 et 10 ans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Batterie entre 3 et 4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Moteur entre 3 et 4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Cadre, moins de 5 ans </a:t>
                      </a:r>
                      <a:b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Batterie: entre 2 et 3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Moteur: entre 2 et 3</a:t>
                      </a:r>
                      <a:endParaRPr lang="fr-FR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144"/>
                  </a:ext>
                </a:extLst>
              </a:tr>
              <a:tr h="34809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 Je favorise l’usage des batteries les moins impactantes » 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7bis</a:t>
                      </a:r>
                      <a:r>
                        <a:rPr lang="fr-FR" sz="1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Capacité de la batterie (</a:t>
                      </a:r>
                      <a:r>
                        <a:rPr lang="fr-FR" sz="1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pts) </a:t>
                      </a: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000" i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Nombre de points au pro rata du bilan carbone de la batterie sur la base de données </a:t>
                      </a:r>
                      <a:r>
                        <a:rPr lang="fr-FR" sz="1000" i="0" kern="1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ademe</a:t>
                      </a:r>
                      <a:endParaRPr lang="fr-FR" sz="1000" i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248077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75BC70B7-7350-3F4A-914C-F8B816CD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15018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– Volet environnemental / VAE 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>
            <a:extLst>
              <a:ext uri="{FF2B5EF4-FFF2-40B4-BE49-F238E27FC236}">
                <a16:creationId xmlns:a16="http://schemas.microsoft.com/office/drawing/2014/main" id="{5F26B7B1-CFF9-B479-D9A1-7E6EBA213961}"/>
              </a:ext>
            </a:extLst>
          </p:cNvPr>
          <p:cNvSpPr txBox="1"/>
          <p:nvPr/>
        </p:nvSpPr>
        <p:spPr>
          <a:xfrm>
            <a:off x="148065" y="769206"/>
            <a:ext cx="1460571" cy="6077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b="1" dirty="0"/>
              <a:t>Pour le volet sociétal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913ABDE-6F90-566A-A33E-377C738BF03A}"/>
              </a:ext>
            </a:extLst>
          </p:cNvPr>
          <p:cNvCxnSpPr>
            <a:cxnSpLocks/>
          </p:cNvCxnSpPr>
          <p:nvPr/>
        </p:nvCxnSpPr>
        <p:spPr>
          <a:xfrm>
            <a:off x="878350" y="1997875"/>
            <a:ext cx="0" cy="5075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2FCF56E7-CFB6-430A-7AC7-A54A97AD8E55}"/>
              </a:ext>
            </a:extLst>
          </p:cNvPr>
          <p:cNvSpPr txBox="1"/>
          <p:nvPr/>
        </p:nvSpPr>
        <p:spPr>
          <a:xfrm>
            <a:off x="1092507" y="1927638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B7CAF78-EE76-298C-1A25-EA1BF27CD902}"/>
              </a:ext>
            </a:extLst>
          </p:cNvPr>
          <p:cNvSpPr txBox="1"/>
          <p:nvPr/>
        </p:nvSpPr>
        <p:spPr>
          <a:xfrm>
            <a:off x="5247557" y="2834995"/>
            <a:ext cx="5011753" cy="494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FR" dirty="0"/>
              <a:t>Les points de chacun des critères sont attribués de </a:t>
            </a:r>
            <a:r>
              <a:rPr lang="fr-FR" b="1" dirty="0"/>
              <a:t>manière linéaire </a:t>
            </a:r>
            <a:r>
              <a:rPr lang="fr-FR" dirty="0"/>
              <a:t>(10 points par axe).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A3906D8-B1D6-3D77-E6B8-B24985950582}"/>
              </a:ext>
            </a:extLst>
          </p:cNvPr>
          <p:cNvGraphicFramePr>
            <a:graphicFrameLocks noGrp="1"/>
          </p:cNvGraphicFramePr>
          <p:nvPr/>
        </p:nvGraphicFramePr>
        <p:xfrm>
          <a:off x="2051160" y="1194028"/>
          <a:ext cx="2913739" cy="3912756"/>
        </p:xfrm>
        <a:graphic>
          <a:graphicData uri="http://schemas.openxmlformats.org/drawingml/2006/table">
            <a:tbl>
              <a:tblPr firstRow="1" firstCol="1" bandRow="1"/>
              <a:tblGrid>
                <a:gridCol w="2913739">
                  <a:extLst>
                    <a:ext uri="{9D8B030D-6E8A-4147-A177-3AD203B41FA5}">
                      <a16:colId xmlns:a16="http://schemas.microsoft.com/office/drawing/2014/main" val="3552800284"/>
                    </a:ext>
                  </a:extLst>
                </a:gridCol>
              </a:tblGrid>
              <a:tr h="776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20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leviers RSE </a:t>
                      </a: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568770"/>
                  </a:ext>
                </a:extLst>
              </a:tr>
              <a:tr h="499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réalise un bilan de gaz à effet de serre de mon site de production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627804"/>
                  </a:ext>
                </a:extLst>
              </a:tr>
              <a:tr h="586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favorise l’égalité F/H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13391"/>
                  </a:ext>
                </a:extLst>
              </a:tr>
              <a:tr h="646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veille aux conditions de fabrication / assemblage </a:t>
                      </a: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769374"/>
                  </a:ext>
                </a:extLst>
              </a:tr>
              <a:tr h="729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favorise l’inclusion (handicap et insertion) </a:t>
                      </a: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433238"/>
                  </a:ext>
                </a:extLst>
              </a:tr>
              <a:tr h="499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favorise les mobilités actives et partagées </a:t>
                      </a:r>
                      <a:endParaRPr lang="fr-FR" sz="14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660798"/>
                  </a:ext>
                </a:extLst>
              </a:tr>
            </a:tbl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BC63BE3-0801-F13F-223E-F0DBF4FC0C84}"/>
              </a:ext>
            </a:extLst>
          </p:cNvPr>
          <p:cNvCxnSpPr>
            <a:cxnSpLocks/>
          </p:cNvCxnSpPr>
          <p:nvPr/>
        </p:nvCxnSpPr>
        <p:spPr>
          <a:xfrm>
            <a:off x="878350" y="2505398"/>
            <a:ext cx="0" cy="6591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5BD040-E4DA-1EBF-C909-17ACEC4113AB}"/>
              </a:ext>
            </a:extLst>
          </p:cNvPr>
          <p:cNvCxnSpPr>
            <a:cxnSpLocks/>
          </p:cNvCxnSpPr>
          <p:nvPr/>
        </p:nvCxnSpPr>
        <p:spPr>
          <a:xfrm>
            <a:off x="878350" y="3175238"/>
            <a:ext cx="0" cy="687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2EE3CB4-52C3-05A6-4814-A6F49F39A170}"/>
              </a:ext>
            </a:extLst>
          </p:cNvPr>
          <p:cNvCxnSpPr>
            <a:cxnSpLocks/>
          </p:cNvCxnSpPr>
          <p:nvPr/>
        </p:nvCxnSpPr>
        <p:spPr>
          <a:xfrm>
            <a:off x="878350" y="3862552"/>
            <a:ext cx="0" cy="6591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C3A2142-A0E8-E5DF-DB4A-756FF3E104AA}"/>
              </a:ext>
            </a:extLst>
          </p:cNvPr>
          <p:cNvCxnSpPr>
            <a:cxnSpLocks/>
          </p:cNvCxnSpPr>
          <p:nvPr/>
        </p:nvCxnSpPr>
        <p:spPr>
          <a:xfrm>
            <a:off x="878350" y="4599261"/>
            <a:ext cx="0" cy="5075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52F6112-09A6-3024-2AA4-2A3DDAEA336C}"/>
              </a:ext>
            </a:extLst>
          </p:cNvPr>
          <p:cNvSpPr txBox="1"/>
          <p:nvPr/>
        </p:nvSpPr>
        <p:spPr>
          <a:xfrm>
            <a:off x="1118781" y="2553012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7A8094-ADE1-745C-0F60-F4E4AF1F7943}"/>
              </a:ext>
            </a:extLst>
          </p:cNvPr>
          <p:cNvSpPr txBox="1"/>
          <p:nvPr/>
        </p:nvSpPr>
        <p:spPr>
          <a:xfrm>
            <a:off x="1103015" y="3194895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A95FD4-2682-DB19-DAC7-6A6BB9510713}"/>
              </a:ext>
            </a:extLst>
          </p:cNvPr>
          <p:cNvSpPr txBox="1"/>
          <p:nvPr/>
        </p:nvSpPr>
        <p:spPr>
          <a:xfrm>
            <a:off x="1119879" y="3853610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BD1C43B-3D60-B15F-EA3F-B30CDF9591BE}"/>
              </a:ext>
            </a:extLst>
          </p:cNvPr>
          <p:cNvSpPr txBox="1"/>
          <p:nvPr/>
        </p:nvSpPr>
        <p:spPr>
          <a:xfrm>
            <a:off x="1103015" y="4495493"/>
            <a:ext cx="788276" cy="647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1500" b="1" dirty="0"/>
              <a:t>10 points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D357917-B8A2-8A54-D9F8-5100FF83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– Volet sociétal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239DE9-00CE-A817-25BB-03E46517903F}"/>
              </a:ext>
            </a:extLst>
          </p:cNvPr>
          <p:cNvSpPr txBox="1"/>
          <p:nvPr/>
        </p:nvSpPr>
        <p:spPr>
          <a:xfrm>
            <a:off x="6025237" y="5817476"/>
            <a:ext cx="1889053" cy="6306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9707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74CA71C-7B87-3F9E-3D88-72080ADEF0D1}"/>
              </a:ext>
            </a:extLst>
          </p:cNvPr>
          <p:cNvGraphicFramePr>
            <a:graphicFrameLocks noGrp="1"/>
          </p:cNvGraphicFramePr>
          <p:nvPr/>
        </p:nvGraphicFramePr>
        <p:xfrm>
          <a:off x="96255" y="648000"/>
          <a:ext cx="11743648" cy="6050721"/>
        </p:xfrm>
        <a:graphic>
          <a:graphicData uri="http://schemas.openxmlformats.org/drawingml/2006/table">
            <a:tbl>
              <a:tblPr firstRow="1" firstCol="1" bandRow="1"/>
              <a:tblGrid>
                <a:gridCol w="804281">
                  <a:extLst>
                    <a:ext uri="{9D8B030D-6E8A-4147-A177-3AD203B41FA5}">
                      <a16:colId xmlns:a16="http://schemas.microsoft.com/office/drawing/2014/main" val="4127814150"/>
                    </a:ext>
                  </a:extLst>
                </a:gridCol>
                <a:gridCol w="1901661">
                  <a:extLst>
                    <a:ext uri="{9D8B030D-6E8A-4147-A177-3AD203B41FA5}">
                      <a16:colId xmlns:a16="http://schemas.microsoft.com/office/drawing/2014/main" val="2384014173"/>
                    </a:ext>
                  </a:extLst>
                </a:gridCol>
                <a:gridCol w="1472612">
                  <a:extLst>
                    <a:ext uri="{9D8B030D-6E8A-4147-A177-3AD203B41FA5}">
                      <a16:colId xmlns:a16="http://schemas.microsoft.com/office/drawing/2014/main" val="3829417739"/>
                    </a:ext>
                  </a:extLst>
                </a:gridCol>
                <a:gridCol w="1783662">
                  <a:extLst>
                    <a:ext uri="{9D8B030D-6E8A-4147-A177-3AD203B41FA5}">
                      <a16:colId xmlns:a16="http://schemas.microsoft.com/office/drawing/2014/main" val="1658053480"/>
                    </a:ext>
                  </a:extLst>
                </a:gridCol>
                <a:gridCol w="1755875">
                  <a:extLst>
                    <a:ext uri="{9D8B030D-6E8A-4147-A177-3AD203B41FA5}">
                      <a16:colId xmlns:a16="http://schemas.microsoft.com/office/drawing/2014/main" val="3276675931"/>
                    </a:ext>
                  </a:extLst>
                </a:gridCol>
                <a:gridCol w="2030223">
                  <a:extLst>
                    <a:ext uri="{9D8B030D-6E8A-4147-A177-3AD203B41FA5}">
                      <a16:colId xmlns:a16="http://schemas.microsoft.com/office/drawing/2014/main" val="409843457"/>
                    </a:ext>
                  </a:extLst>
                </a:gridCol>
                <a:gridCol w="1995334">
                  <a:extLst>
                    <a:ext uri="{9D8B030D-6E8A-4147-A177-3AD203B41FA5}">
                      <a16:colId xmlns:a16="http://schemas.microsoft.com/office/drawing/2014/main" val="1009325850"/>
                    </a:ext>
                  </a:extLst>
                </a:gridCol>
              </a:tblGrid>
              <a:tr h="280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Volet </a:t>
                      </a:r>
                      <a:endParaRPr lang="fr-FR" sz="12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Leviers d’écoconception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Sous critères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1 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2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3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Pallier 4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160" marR="19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49548"/>
                  </a:ext>
                </a:extLst>
              </a:tr>
              <a:tr h="972165">
                <a:tc row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Volet sociétal (relatif au </a:t>
                      </a:r>
                      <a:r>
                        <a:rPr lang="fr-FR" sz="1200" u="sng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site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réalise un BGES de mon site de production </a:t>
                      </a:r>
                      <a:endParaRPr lang="fr-FR" sz="12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Réalisation d’un Bilan GES (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points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Réalisation d’un BGES Scope 3 (ou équivalent) :</a:t>
                      </a:r>
                      <a:r>
                        <a:rPr lang="fr-FR" sz="11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Réalisation d'un BGES Scope 3 (ou équivalent) + plan d'actions avec objectifs d'amélioration</a:t>
                      </a:r>
                      <a:endParaRPr lang="fr-FR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Réalisation d’un BGES Scope 2 (ou équivalent)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Réalisation d'un BGES Scope 2 (ou équivalent) + plan d'actions avec objectifs d'amélioration</a:t>
                      </a:r>
                      <a:endParaRPr lang="fr-FR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Réalisation d’un BGES Scope 1 (ou équivalent)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Réalisation d'un BGES Scope 1 (ou équivalent) + plan d'actions avec objectifs d'amélioration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 de Bilan GES  </a:t>
                      </a:r>
                      <a:endParaRPr lang="fr-FR" sz="11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46428"/>
                  </a:ext>
                </a:extLst>
              </a:tr>
              <a:tr h="73820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favorise l’égalité F/H</a:t>
                      </a:r>
                      <a:endParaRPr lang="fr-FR" sz="12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 n°1 : entreprises de plus de 50 salariés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Voir annexe 2 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(de 0 à 10 points) </a:t>
                      </a: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Note sur 10 obtenue à partir de 4 indicateurs : (1) Résultats de l’index Egalité F/H ; (2) Pourcentage d’hommes prenant le congé paternité complet ; (3) Taux de féminisation ; (4) : Actions visant à l’égalité (parmi une liste d’action possibles)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04750"/>
                  </a:ext>
                </a:extLst>
              </a:tr>
              <a:tr h="73820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 n°2 : pour les E de moins de 50 salariés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Voir annexe 2 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 0 à 10 points) </a:t>
                      </a:r>
                    </a:p>
                  </a:txBody>
                  <a:tcPr marL="19087" marR="19087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Note sur 10 obtenue à partir de 3 indicateurs : (1) Pourcentage d’hommes prenant le congé paternité complet ; (2) Taux de féminisation ; (3) : Actions visant à l’égalité (parmi une liste d’action possibles) </a:t>
                      </a: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595996"/>
                  </a:ext>
                </a:extLst>
              </a:tr>
              <a:tr h="61383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veille aux conditions de fabrications et d’assemblage de mes vélos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Conditions de </a:t>
                      </a:r>
                      <a:r>
                        <a:rPr lang="fr-FR" sz="1200" u="sng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fabrication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des cadres de vélo 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Conformité au droit européen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Conformité totale aux conventions OIT : partielle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Non-conformité aux convention de l’OIT ou aucun système de traçabilité 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24549"/>
                  </a:ext>
                </a:extLst>
              </a:tr>
              <a:tr h="61383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Conditions </a:t>
                      </a:r>
                      <a:r>
                        <a:rPr lang="fr-FR" sz="1200" u="sng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d’assemblage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des vélos 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 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Conformité au droit européen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Conformité totale aux conventions OIT : partielle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Non-conformité aux convention de l’OIT ou aucun système de traçabilité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88685"/>
                  </a:ext>
                </a:extLst>
              </a:tr>
              <a:tr h="613839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favorise l’inclusion (handicap et insertion)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Part des apprentis dans les effectifs 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 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Plus de 5%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Entre 1% et 5%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1%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08517"/>
                  </a:ext>
                </a:extLst>
              </a:tr>
              <a:tr h="596563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Engagement de l’entreprise en faveur du handicap 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 points)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 de 10% des salariés en situation de handicap OU</a:t>
                      </a:r>
                    </a:p>
                    <a:p>
                      <a:r>
                        <a:rPr lang="fr-FR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Fabrication de vélos pour personnes en situation de handicap </a:t>
                      </a:r>
                      <a:endParaRPr lang="fr-FR" sz="1200" b="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Entre 6% et 10%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9DA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2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entre 1% et 6% 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Moins de 1%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35005"/>
                  </a:ext>
                </a:extLst>
              </a:tr>
              <a:tr h="55159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 favorise les mobilités actives et partagées </a:t>
                      </a:r>
                      <a:endParaRPr lang="fr-FR" sz="1200" b="1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Soutien aux mobilités actives et partagées (</a:t>
                      </a:r>
                      <a:r>
                        <a:rPr lang="fr-FR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points</a:t>
                      </a:r>
                      <a:r>
                        <a:rPr lang="fr-FR" sz="1200" kern="1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 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Existence labellisation ou stratégie mobilité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Incitation financière (FMD) ou vélo entreprises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Equipements favorables aux vélos (stationnement, douche, </a:t>
                      </a:r>
                      <a:r>
                        <a:rPr lang="fr-FR" sz="12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vestaire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fr-FR" sz="1200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 de plan d'incitation </a:t>
                      </a:r>
                      <a:endParaRPr lang="fr-FR" sz="1200" kern="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7" marR="19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06697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15859544-FA24-284D-3EB0-BECF7632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0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– Volet sociétal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0" y="104141"/>
            <a:ext cx="11619479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Cyclescore - Visuel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112DB58B-FFBE-0A06-0F3B-54BB78369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0" y="2106209"/>
            <a:ext cx="3122533" cy="242642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A400F6D-F91F-2D00-28B7-7A66F2AE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896" y="807683"/>
            <a:ext cx="4519244" cy="551347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DD12116-F128-6B2E-8EFE-96D91217C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304" y="807683"/>
            <a:ext cx="4281983" cy="55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30F74F9-6E8D-4E76-A8DB-CE201728A2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200" dirty="0"/>
              <a:t>Une démarche de la filière depuis septembre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32369-4D71-46F8-9725-A38FFC16B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9513D-4DA6-4855-B038-AFEB4ED04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4ECD0044-968F-EC4A-22D8-159F3D28A8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4525" y="1819071"/>
            <a:ext cx="4392000" cy="1152000"/>
          </a:xfrm>
          <a:noFill/>
        </p:spPr>
        <p:txBody>
          <a:bodyPr>
            <a:normAutofit/>
          </a:bodyPr>
          <a:lstStyle/>
          <a:p>
            <a:r>
              <a:rPr lang="fr-FR" sz="2200" dirty="0"/>
              <a:t>Mise en œuvre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D32DF54-D54C-3C61-61F6-267F05FB9CF1}"/>
              </a:ext>
            </a:extLst>
          </p:cNvPr>
          <p:cNvSpPr txBox="1">
            <a:spLocks/>
          </p:cNvSpPr>
          <p:nvPr/>
        </p:nvSpPr>
        <p:spPr>
          <a:xfrm>
            <a:off x="6214525" y="1819071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55D963E9-4F72-73E2-1F80-826B3088E7C2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du cyclescore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B144025E-9721-DFA4-B23B-0ED35CF76F30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49C0AF90-CD4D-B6BE-AA96-FCCB486C88D6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de l’indice Filière France Vélo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6AE3939-E952-2B83-DB1C-916B59EE3AA0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3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49B98F7-E16C-3725-286C-F3A1475D9EBC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Questions réponses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AF724AF-2772-CBDD-9FB4-E462984BA8F0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82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30F74F9-6E8D-4E76-A8DB-CE201728A2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200" dirty="0"/>
              <a:t>Une démarche de la filière depuis septembre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32369-4D71-46F8-9725-A38FFC16B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9513D-4DA6-4855-B038-AFEB4ED04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4ECD0044-968F-EC4A-22D8-159F3D28A8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4525" y="1819071"/>
            <a:ext cx="4392000" cy="1152000"/>
          </a:xfrm>
          <a:noFill/>
        </p:spPr>
        <p:txBody>
          <a:bodyPr>
            <a:normAutofit/>
          </a:bodyPr>
          <a:lstStyle/>
          <a:p>
            <a:r>
              <a:rPr lang="fr-FR" sz="2200" dirty="0"/>
              <a:t>Mise en </a:t>
            </a:r>
            <a:r>
              <a:rPr lang="fr-FR" sz="2200" dirty="0" err="1"/>
              <a:t>oeuvre</a:t>
            </a:r>
            <a:endParaRPr lang="fr-FR" sz="2200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D32DF54-D54C-3C61-61F6-267F05FB9CF1}"/>
              </a:ext>
            </a:extLst>
          </p:cNvPr>
          <p:cNvSpPr txBox="1">
            <a:spLocks/>
          </p:cNvSpPr>
          <p:nvPr/>
        </p:nvSpPr>
        <p:spPr>
          <a:xfrm>
            <a:off x="6214525" y="1819071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55D963E9-4F72-73E2-1F80-826B3088E7C2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du Cyclescore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B144025E-9721-DFA4-B23B-0ED35CF76F30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49C0AF90-CD4D-B6BE-AA96-FCCB486C88D6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4392000" cy="115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de l’indice France Vélo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6AE3939-E952-2B83-DB1C-916B59EE3AA0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3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49B98F7-E16C-3725-286C-F3A1475D9EBC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Questions / Réponses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AF724AF-2772-CBDD-9FB4-E462984BA8F0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314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67CA6E-DF36-4E80-8119-900AC1EF8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164" y="6506643"/>
            <a:ext cx="65" cy="123111"/>
          </a:xfrm>
        </p:spPr>
        <p:txBody>
          <a:bodyPr/>
          <a:lstStyle/>
          <a:p>
            <a:endParaRPr lang="fr-FR" noProof="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1F0327-D8F2-2F40-FB88-278263A37190}"/>
              </a:ext>
            </a:extLst>
          </p:cNvPr>
          <p:cNvSpPr txBox="1">
            <a:spLocks/>
          </p:cNvSpPr>
          <p:nvPr/>
        </p:nvSpPr>
        <p:spPr>
          <a:xfrm>
            <a:off x="210571" y="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i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BA868-C2E6-ABC7-B6F3-E6EC88DCE366}"/>
              </a:ext>
            </a:extLst>
          </p:cNvPr>
          <p:cNvSpPr txBox="1">
            <a:spLocks/>
          </p:cNvSpPr>
          <p:nvPr/>
        </p:nvSpPr>
        <p:spPr>
          <a:xfrm>
            <a:off x="398206" y="13385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latin typeface="+mn-lt"/>
              </a:rPr>
              <a:t>Indice France Vélo  </a:t>
            </a:r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74A459C-DF80-02AB-4223-9012235A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24" y="2291788"/>
            <a:ext cx="3313288" cy="17907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31CA9A-F2D9-4D76-01A8-36F812AF699B}"/>
              </a:ext>
            </a:extLst>
          </p:cNvPr>
          <p:cNvSpPr txBox="1"/>
          <p:nvPr/>
        </p:nvSpPr>
        <p:spPr>
          <a:xfrm>
            <a:off x="-1" y="1152651"/>
            <a:ext cx="9903351" cy="4642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>
              <a:lnSpc>
                <a:spcPct val="107000"/>
              </a:lnSpc>
            </a:pPr>
            <a:r>
              <a:rPr lang="fr-FR" sz="2133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quel point ce vélo est-il français ? </a:t>
            </a:r>
          </a:p>
          <a:p>
            <a:pPr marL="609585">
              <a:lnSpc>
                <a:spcPct val="107000"/>
              </a:lnSpc>
            </a:pPr>
            <a:endParaRPr lang="fr-FR" sz="2133" b="1" kern="1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>
              <a:lnSpc>
                <a:spcPct val="107000"/>
              </a:lnSpc>
            </a:pPr>
            <a:r>
              <a:rPr lang="fr-FR" sz="2133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du label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Valoriser les vélos assemblés en France, et dont la part de valeur ajoutée française est importante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un dispositif simple et lisible pour le consommateur</a:t>
            </a:r>
          </a:p>
          <a:p>
            <a:pPr marL="609585">
              <a:lnSpc>
                <a:spcPct val="107000"/>
              </a:lnSpc>
            </a:pPr>
            <a:endParaRPr lang="fr-FR" sz="2133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585">
              <a:lnSpc>
                <a:spcPct val="107000"/>
              </a:lnSpc>
            </a:pPr>
            <a:r>
              <a:rPr lang="fr-FR" sz="2133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étapes clés dans la fabrication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conception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assemblage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peinture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part de composants produits en France 15% </a:t>
            </a:r>
          </a:p>
          <a:p>
            <a:pPr marL="609585">
              <a:lnSpc>
                <a:spcPct val="107000"/>
              </a:lnSpc>
            </a:pPr>
            <a:r>
              <a:rPr lang="fr-FR" sz="2133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part de composants produits en 40% (ou critère origine France garantie remplis)</a:t>
            </a:r>
          </a:p>
        </p:txBody>
      </p:sp>
    </p:spTree>
    <p:extLst>
      <p:ext uri="{BB962C8B-B14F-4D97-AF65-F5344CB8AC3E}">
        <p14:creationId xmlns:p14="http://schemas.microsoft.com/office/powerpoint/2010/main" val="212189274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67CA6E-DF36-4E80-8119-900AC1EF8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164" y="6506643"/>
            <a:ext cx="65" cy="123111"/>
          </a:xfrm>
        </p:spPr>
        <p:txBody>
          <a:bodyPr/>
          <a:lstStyle/>
          <a:p>
            <a:endParaRPr lang="fr-FR" noProof="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1F0327-D8F2-2F40-FB88-278263A37190}"/>
              </a:ext>
            </a:extLst>
          </p:cNvPr>
          <p:cNvSpPr txBox="1">
            <a:spLocks/>
          </p:cNvSpPr>
          <p:nvPr/>
        </p:nvSpPr>
        <p:spPr>
          <a:xfrm>
            <a:off x="210571" y="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i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BA868-C2E6-ABC7-B6F3-E6EC88DCE366}"/>
              </a:ext>
            </a:extLst>
          </p:cNvPr>
          <p:cNvSpPr txBox="1">
            <a:spLocks/>
          </p:cNvSpPr>
          <p:nvPr/>
        </p:nvSpPr>
        <p:spPr>
          <a:xfrm>
            <a:off x="398206" y="13385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latin typeface="+mn-lt"/>
              </a:rPr>
              <a:t>Indice France Vélo  </a:t>
            </a:r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74A459C-DF80-02AB-4223-9012235A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24" y="2291788"/>
            <a:ext cx="3313288" cy="17907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22DE5CE-8325-0542-E3A9-016460F633FD}"/>
              </a:ext>
            </a:extLst>
          </p:cNvPr>
          <p:cNvSpPr txBox="1"/>
          <p:nvPr/>
        </p:nvSpPr>
        <p:spPr>
          <a:xfrm>
            <a:off x="398205" y="740483"/>
            <a:ext cx="10357424" cy="5474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</a:rPr>
              <a:t>1. Conception</a:t>
            </a:r>
          </a:p>
          <a:p>
            <a:pPr algn="just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conception du vélo se fait en France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équipes de recherche et développement sont situées en France, (choix de la géométrie du cadre, le dessin des prototypes, les essais, etc.)</a:t>
            </a:r>
          </a:p>
          <a:p>
            <a:pPr algn="just"/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2. Assemblage</a:t>
            </a:r>
          </a:p>
          <a:p>
            <a:pPr algn="just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chaine de montage du modèle est située en France pour 100% des vélos.</a:t>
            </a:r>
          </a:p>
          <a:p>
            <a:pPr algn="just"/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3. Peinture et décor</a:t>
            </a:r>
          </a:p>
          <a:p>
            <a:pPr algn="just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peinture et la pose des décors du cadre a minima sont réalisées en France</a:t>
            </a:r>
          </a:p>
          <a:p>
            <a:pPr algn="just"/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i="0" u="none" strike="noStrike" dirty="0">
                <a:effectLst/>
                <a:latin typeface="Calibri" panose="020F0502020204030204" pitchFamily="34" charset="0"/>
              </a:rPr>
              <a:t>4. Composants français : 15% </a:t>
            </a:r>
          </a:p>
          <a:p>
            <a:pPr algn="just"/>
            <a:r>
              <a:rPr lang="fr-FR" sz="2000" b="0" i="0" u="none" strike="noStrike" dirty="0">
                <a:effectLst/>
                <a:latin typeface="Calibri" panose="020F0502020204030204" pitchFamily="34" charset="0"/>
              </a:rPr>
              <a:t>Les composants du vélo produits en France représentent 15% minimum de la valeur des composants </a:t>
            </a:r>
          </a:p>
          <a:p>
            <a:pPr algn="l"/>
            <a:endParaRPr lang="fr-FR" sz="2000" b="0" i="0" u="none" strike="noStrike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fr-FR" sz="2000" b="1" i="0" u="none" strike="noStrike" dirty="0">
                <a:effectLst/>
                <a:latin typeface="Calibri" panose="020F0502020204030204" pitchFamily="34" charset="0"/>
              </a:rPr>
              <a:t>5. Composants français : 40% </a:t>
            </a:r>
          </a:p>
          <a:p>
            <a:pPr algn="l"/>
            <a:r>
              <a:rPr lang="fr-FR" sz="2000" b="0" i="0" u="none" strike="noStrike" dirty="0">
                <a:effectLst/>
                <a:latin typeface="Calibri" panose="020F0502020204030204" pitchFamily="34" charset="0"/>
              </a:rPr>
              <a:t>Les composants du vélo produits en France représentent 40% minimum de la valeur des composants</a:t>
            </a:r>
          </a:p>
        </p:txBody>
      </p:sp>
    </p:spTree>
    <p:extLst>
      <p:ext uri="{BB962C8B-B14F-4D97-AF65-F5344CB8AC3E}">
        <p14:creationId xmlns:p14="http://schemas.microsoft.com/office/powerpoint/2010/main" val="329409681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67CA6E-DF36-4E80-8119-900AC1EF8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19/12/2023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1F0327-D8F2-2F40-FB88-278263A37190}"/>
              </a:ext>
            </a:extLst>
          </p:cNvPr>
          <p:cNvSpPr txBox="1">
            <a:spLocks/>
          </p:cNvSpPr>
          <p:nvPr/>
        </p:nvSpPr>
        <p:spPr>
          <a:xfrm>
            <a:off x="210571" y="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i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BA868-C2E6-ABC7-B6F3-E6EC88DCE366}"/>
              </a:ext>
            </a:extLst>
          </p:cNvPr>
          <p:cNvSpPr txBox="1">
            <a:spLocks/>
          </p:cNvSpPr>
          <p:nvPr/>
        </p:nvSpPr>
        <p:spPr>
          <a:xfrm>
            <a:off x="398206" y="13385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latin typeface="+mn-lt"/>
              </a:rPr>
              <a:t>Indice France Vélo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82592E-5F23-BCD3-9B8B-9D477E2A6595}"/>
              </a:ext>
            </a:extLst>
          </p:cNvPr>
          <p:cNvSpPr txBox="1"/>
          <p:nvPr/>
        </p:nvSpPr>
        <p:spPr>
          <a:xfrm>
            <a:off x="398206" y="1131482"/>
            <a:ext cx="574390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étape permet d’avoir une note 0 ou 1 point.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L’indice est une note allant de 2/5 à 5/5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sachant que la conception et l’assemblage doivent être a minima faits en France pour prétendre à l’indice Filière France vélo</a:t>
            </a:r>
          </a:p>
          <a:p>
            <a:pPr algn="just">
              <a:spcBef>
                <a:spcPts val="1200"/>
              </a:spcBef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modèle bénéficiant du label Origine France Garantie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d’emblée un indice de 5/5</a:t>
            </a:r>
          </a:p>
          <a:p>
            <a:pPr algn="just">
              <a:spcBef>
                <a:spcPts val="1200"/>
              </a:spcBef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28C4F88-BA92-7573-F955-5B52F056C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3" y="3823445"/>
            <a:ext cx="3313288" cy="1790708"/>
          </a:xfrm>
          <a:prstGeom prst="rect">
            <a:avLst/>
          </a:prstGeom>
        </p:spPr>
      </p:pic>
      <p:pic>
        <p:nvPicPr>
          <p:cNvPr id="10" name="Image 9" descr="Une image contenant texte, cercle, Police, capture d’écran&#10;&#10;Description générée automatiquement">
            <a:extLst>
              <a:ext uri="{FF2B5EF4-FFF2-40B4-BE49-F238E27FC236}">
                <a16:creationId xmlns:a16="http://schemas.microsoft.com/office/drawing/2014/main" id="{5B8FD762-D031-0566-04C4-8C7B4A633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0"/>
          <a:stretch/>
        </p:blipFill>
        <p:spPr>
          <a:xfrm>
            <a:off x="6765574" y="-215782"/>
            <a:ext cx="5087133" cy="72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08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30F74F9-6E8D-4E76-A8DB-CE201728A2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200" dirty="0"/>
              <a:t>Une démarche de la filière depuis septembre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32369-4D71-46F8-9725-A38FFC16B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9513D-4DA6-4855-B038-AFEB4ED04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4ECD0044-968F-EC4A-22D8-159F3D28A8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4525" y="1819071"/>
            <a:ext cx="4392000" cy="1152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r-FR" sz="2200" dirty="0"/>
              <a:t>Mise en œuvre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D32DF54-D54C-3C61-61F6-267F05FB9CF1}"/>
              </a:ext>
            </a:extLst>
          </p:cNvPr>
          <p:cNvSpPr txBox="1">
            <a:spLocks/>
          </p:cNvSpPr>
          <p:nvPr/>
        </p:nvSpPr>
        <p:spPr>
          <a:xfrm>
            <a:off x="6214525" y="1819071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55D963E9-4F72-73E2-1F80-826B3088E7C2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du cyclescore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B144025E-9721-DFA4-B23B-0ED35CF76F30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49C0AF90-CD4D-B6BE-AA96-FCCB486C88D6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de l’indice Filière France Vélo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6AE3939-E952-2B83-DB1C-916B59EE3AA0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3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49B98F7-E16C-3725-286C-F3A1475D9EBC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Questions / Réponses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AF724AF-2772-CBDD-9FB4-E462984BA8F0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67CA6E-DF36-4E80-8119-900AC1EF8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19/12/2023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F1F0327-D8F2-2F40-FB88-278263A37190}"/>
              </a:ext>
            </a:extLst>
          </p:cNvPr>
          <p:cNvSpPr txBox="1">
            <a:spLocks/>
          </p:cNvSpPr>
          <p:nvPr/>
        </p:nvSpPr>
        <p:spPr>
          <a:xfrm>
            <a:off x="210571" y="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600" b="1" i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BBA868-C2E6-ABC7-B6F3-E6EC88DCE366}"/>
              </a:ext>
            </a:extLst>
          </p:cNvPr>
          <p:cNvSpPr txBox="1">
            <a:spLocks/>
          </p:cNvSpPr>
          <p:nvPr/>
        </p:nvSpPr>
        <p:spPr>
          <a:xfrm>
            <a:off x="398206" y="133850"/>
            <a:ext cx="11629332" cy="64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6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latin typeface="+mn-lt"/>
              </a:rPr>
              <a:t>Mise en œuvre du cyclescore et de l’indice France Vélo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82592E-5F23-BCD3-9B8B-9D477E2A6595}"/>
              </a:ext>
            </a:extLst>
          </p:cNvPr>
          <p:cNvSpPr txBox="1"/>
          <p:nvPr/>
        </p:nvSpPr>
        <p:spPr>
          <a:xfrm>
            <a:off x="398205" y="1054381"/>
            <a:ext cx="1124102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rgbClr val="212121"/>
                </a:solidFill>
              </a:rPr>
              <a:t>Le Cyclescore et l’indice France vélo sont la propriété de l’APIC qui a en charge leur mise en œuvre</a:t>
            </a:r>
          </a:p>
          <a:p>
            <a:pPr algn="l"/>
            <a:endParaRPr lang="fr-FR" sz="2000" b="1" dirty="0">
              <a:solidFill>
                <a:srgbClr val="212121"/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fr-FR" sz="2000" b="1" i="0" u="none" strike="noStrike" dirty="0">
                <a:solidFill>
                  <a:srgbClr val="92D050"/>
                </a:solidFill>
                <a:effectLst/>
              </a:rPr>
              <a:t>Bureau du </a:t>
            </a:r>
            <a:r>
              <a:rPr lang="fr-FR" sz="2000" b="1" dirty="0">
                <a:solidFill>
                  <a:srgbClr val="92D050"/>
                </a:solidFill>
              </a:rPr>
              <a:t>C</a:t>
            </a:r>
            <a:r>
              <a:rPr lang="fr-FR" sz="2000" b="1" i="0" u="none" strike="noStrike" dirty="0">
                <a:solidFill>
                  <a:srgbClr val="92D050"/>
                </a:solidFill>
                <a:effectLst/>
              </a:rPr>
              <a:t>yclescore </a:t>
            </a:r>
            <a:r>
              <a:rPr lang="fr-FR" sz="2000" b="1" i="0" u="none" strike="noStrike" dirty="0">
                <a:solidFill>
                  <a:srgbClr val="212121"/>
                </a:solidFill>
                <a:effectLst/>
              </a:rPr>
              <a:t>: suivi au quotidien des entreprises candidates</a:t>
            </a:r>
          </a:p>
          <a:p>
            <a:pPr marL="171450" indent="-171450" algn="l">
              <a:buFontTx/>
              <a:buChar char="-"/>
            </a:pPr>
            <a:endParaRPr lang="fr-FR" sz="2000" b="1" i="0" u="none" strike="noStrike" dirty="0">
              <a:solidFill>
                <a:srgbClr val="212121"/>
              </a:solidFill>
              <a:effectLst/>
            </a:endParaRPr>
          </a:p>
          <a:p>
            <a:pPr marL="171450" indent="-171450" algn="l">
              <a:buFontTx/>
              <a:buChar char="-"/>
            </a:pPr>
            <a:r>
              <a:rPr lang="fr-FR" sz="2000" b="1" dirty="0">
                <a:solidFill>
                  <a:srgbClr val="92D050"/>
                </a:solidFill>
              </a:rPr>
              <a:t>Comité technique </a:t>
            </a:r>
            <a:r>
              <a:rPr lang="fr-FR" sz="2000" b="1" dirty="0">
                <a:solidFill>
                  <a:srgbClr val="212121"/>
                </a:solidFill>
              </a:rPr>
              <a:t>: travaille en lien avec l’évaluateur, en cas de difficultés ou de questions </a:t>
            </a:r>
          </a:p>
          <a:p>
            <a:pPr algn="l"/>
            <a:r>
              <a:rPr lang="fr-FR" sz="2000" dirty="0">
                <a:solidFill>
                  <a:srgbClr val="212121"/>
                </a:solidFill>
              </a:rPr>
              <a:t>	</a:t>
            </a:r>
            <a:r>
              <a:rPr lang="fr-FR" sz="2000" dirty="0" err="1">
                <a:solidFill>
                  <a:srgbClr val="212121"/>
                </a:solidFill>
              </a:rPr>
              <a:t>Ademe</a:t>
            </a:r>
            <a:r>
              <a:rPr lang="fr-FR" sz="2000" dirty="0">
                <a:solidFill>
                  <a:srgbClr val="212121"/>
                </a:solidFill>
              </a:rPr>
              <a:t> – USC – France Vélo</a:t>
            </a:r>
          </a:p>
          <a:p>
            <a:pPr marL="171450" indent="-171450" algn="l">
              <a:buFontTx/>
              <a:buChar char="-"/>
            </a:pPr>
            <a:endParaRPr lang="fr-FR" sz="2000" b="1" dirty="0">
              <a:solidFill>
                <a:srgbClr val="212121"/>
              </a:solidFill>
            </a:endParaRPr>
          </a:p>
          <a:p>
            <a:pPr marL="171450" indent="-171450" algn="l">
              <a:buFontTx/>
              <a:buChar char="-"/>
            </a:pPr>
            <a:r>
              <a:rPr lang="fr-FR" sz="2000" b="1" dirty="0">
                <a:solidFill>
                  <a:srgbClr val="92D050"/>
                </a:solidFill>
              </a:rPr>
              <a:t>Comité stratégique </a:t>
            </a:r>
            <a:r>
              <a:rPr lang="fr-FR" sz="2000" dirty="0">
                <a:solidFill>
                  <a:srgbClr val="212121"/>
                </a:solidFill>
              </a:rPr>
              <a:t>: garantit la </a:t>
            </a:r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dynamique du Cyclescore, sa diffusion et sa promotion, agrée d’éventuelles modifications du référentiel technique se prononce sur les dossiers d’évaluation. </a:t>
            </a:r>
          </a:p>
          <a:p>
            <a:pPr algn="l"/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fr-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L’ADEME conserve un rôle de support technique et d’expert, notamment dans le cadre des </a:t>
            </a:r>
            <a:r>
              <a:rPr lang="fr-FR" sz="20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travaux de mise à jour du cyclescore. </a:t>
            </a:r>
            <a:endParaRPr lang="fr-F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endParaRPr lang="fr-FR" sz="2000" b="0" i="0" u="none" strike="noStrike" dirty="0">
              <a:solidFill>
                <a:srgbClr val="212121"/>
              </a:solidFill>
              <a:effectLst/>
            </a:endParaRPr>
          </a:p>
          <a:p>
            <a:pPr algn="l"/>
            <a:r>
              <a:rPr lang="fr-FR" sz="2000" b="1" dirty="0">
                <a:solidFill>
                  <a:srgbClr val="212121"/>
                </a:solidFill>
              </a:rPr>
              <a:t>Le cyclescore est donné par modèle de vélo, tout comme l’indice France Vélo.</a:t>
            </a:r>
          </a:p>
          <a:p>
            <a:pPr algn="l"/>
            <a:endParaRPr lang="fr-FR" sz="2000" dirty="0">
              <a:solidFill>
                <a:srgbClr val="212121"/>
              </a:solidFill>
            </a:endParaRPr>
          </a:p>
          <a:p>
            <a:pPr algn="l"/>
            <a:endParaRPr lang="fr-FR" sz="2000" dirty="0">
              <a:solidFill>
                <a:srgbClr val="212121"/>
              </a:solidFill>
            </a:endParaRPr>
          </a:p>
          <a:p>
            <a:pPr algn="l"/>
            <a:endParaRPr lang="fr-FR" sz="2000" b="0" i="0" u="none" strike="noStrike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012195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0" y="255903"/>
            <a:ext cx="11619479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Dispositif de certification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Une image contenant Police, Graphique, logo, conception&#10;&#10;Description générée automatiquement">
            <a:extLst>
              <a:ext uri="{FF2B5EF4-FFF2-40B4-BE49-F238E27FC236}">
                <a16:creationId xmlns:a16="http://schemas.microsoft.com/office/drawing/2014/main" id="{18E23C24-9D2D-24EE-3004-7F73E50C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91" y="153962"/>
            <a:ext cx="3266700" cy="8723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4F82486-0420-D8A6-9AB5-AB87006C7B2B}"/>
              </a:ext>
            </a:extLst>
          </p:cNvPr>
          <p:cNvSpPr txBox="1"/>
          <p:nvPr/>
        </p:nvSpPr>
        <p:spPr>
          <a:xfrm>
            <a:off x="210570" y="1300498"/>
            <a:ext cx="112410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u="none" strike="noStrike" dirty="0">
                <a:effectLst/>
              </a:rPr>
              <a:t>Le groupe de pilotage a fait le choix de travailler avec Rozo.</a:t>
            </a:r>
          </a:p>
          <a:p>
            <a:pPr algn="l"/>
            <a:endParaRPr lang="fr-FR" sz="2000" i="0" u="none" strike="noStrike" dirty="0">
              <a:effectLst/>
            </a:endParaRPr>
          </a:p>
          <a:p>
            <a:pPr algn="l"/>
            <a:r>
              <a:rPr lang="fr-FR" sz="2000" dirty="0"/>
              <a:t>Une expertise reconnue dans le monde du vélo</a:t>
            </a:r>
          </a:p>
          <a:p>
            <a:pPr algn="l"/>
            <a:r>
              <a:rPr lang="fr-FR" sz="2000" dirty="0"/>
              <a:t>              Co-porteur du dispositif </a:t>
            </a:r>
            <a:r>
              <a:rPr lang="fr-FR" sz="2000" b="1" dirty="0"/>
              <a:t>Coup de Pouce Vélo</a:t>
            </a:r>
          </a:p>
          <a:p>
            <a:pPr algn="l"/>
            <a:r>
              <a:rPr lang="fr-FR" sz="2000" dirty="0"/>
              <a:t>              </a:t>
            </a:r>
            <a:r>
              <a:rPr lang="fr-FR" sz="2000" dirty="0" err="1"/>
              <a:t>Labellisateur</a:t>
            </a:r>
            <a:r>
              <a:rPr lang="fr-FR" sz="2000" dirty="0"/>
              <a:t> pour le compte d’</a:t>
            </a:r>
            <a:r>
              <a:rPr lang="fr-FR" sz="2000" dirty="0" err="1"/>
              <a:t>Ecologic</a:t>
            </a:r>
            <a:r>
              <a:rPr lang="fr-FR" sz="2000" dirty="0"/>
              <a:t> pour le </a:t>
            </a:r>
            <a:r>
              <a:rPr lang="fr-FR" sz="2000" b="1" dirty="0"/>
              <a:t>Bonus </a:t>
            </a:r>
            <a:r>
              <a:rPr lang="fr-FR" sz="2000" b="1" dirty="0" err="1"/>
              <a:t>Répar</a:t>
            </a:r>
            <a:endParaRPr lang="fr-FR" sz="2000" b="1" dirty="0"/>
          </a:p>
          <a:p>
            <a:pPr algn="l"/>
            <a:r>
              <a:rPr lang="fr-FR" sz="2000" dirty="0"/>
              <a:t> </a:t>
            </a:r>
          </a:p>
          <a:p>
            <a:pPr algn="l"/>
            <a:r>
              <a:rPr lang="fr-FR" sz="2000" dirty="0"/>
              <a:t>Un acteur clé dans l’écosystème de l’efficacité énergétique</a:t>
            </a:r>
          </a:p>
          <a:p>
            <a:pPr algn="l"/>
            <a:r>
              <a:rPr lang="fr-FR" sz="2000" dirty="0"/>
              <a:t> </a:t>
            </a:r>
          </a:p>
          <a:p>
            <a:pPr algn="l"/>
            <a:r>
              <a:rPr lang="fr-FR" sz="2000" dirty="0"/>
              <a:t>Une équipe dédiée avec une connaissance des TPE-PME et entreprises industrielles</a:t>
            </a:r>
          </a:p>
          <a:p>
            <a:pPr algn="l"/>
            <a:r>
              <a:rPr lang="fr-FR" sz="2000" dirty="0"/>
              <a:t> </a:t>
            </a:r>
          </a:p>
          <a:p>
            <a:pPr algn="l"/>
            <a:r>
              <a:rPr lang="fr-FR" sz="2000" dirty="0"/>
              <a:t>5 bureaux en France (Paris, Nantes, Lyon, Marseille et Bordeaux)</a:t>
            </a:r>
          </a:p>
          <a:p>
            <a:pPr algn="l"/>
            <a:endParaRPr lang="fr-FR" sz="2000" dirty="0">
              <a:solidFill>
                <a:srgbClr val="92D050"/>
              </a:solidFill>
            </a:endParaRPr>
          </a:p>
          <a:p>
            <a:pPr algn="l"/>
            <a:endParaRPr lang="fr-FR" sz="2000" dirty="0"/>
          </a:p>
          <a:p>
            <a:pPr algn="l"/>
            <a:endParaRPr lang="fr-FR" sz="20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49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30F74F9-6E8D-4E76-A8DB-CE201728A2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200" dirty="0"/>
              <a:t>Une démarche de la filière depuis septembre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032369-4D71-46F8-9725-A38FFC16B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9513D-4DA6-4855-B038-AFEB4ED04D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4ECD0044-968F-EC4A-22D8-159F3D28A8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4525" y="1819071"/>
            <a:ext cx="4392000" cy="1152000"/>
          </a:xfrm>
          <a:noFill/>
        </p:spPr>
        <p:txBody>
          <a:bodyPr>
            <a:normAutofit/>
          </a:bodyPr>
          <a:lstStyle/>
          <a:p>
            <a:r>
              <a:rPr lang="fr-FR" sz="2200" dirty="0"/>
              <a:t>Coût et calendrier de mise en </a:t>
            </a:r>
            <a:r>
              <a:rPr lang="fr-FR" sz="2200" dirty="0" err="1"/>
              <a:t>oeuvre</a:t>
            </a:r>
            <a:endParaRPr lang="fr-FR" sz="2200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0D32DF54-D54C-3C61-61F6-267F05FB9CF1}"/>
              </a:ext>
            </a:extLst>
          </p:cNvPr>
          <p:cNvSpPr txBox="1">
            <a:spLocks/>
          </p:cNvSpPr>
          <p:nvPr/>
        </p:nvSpPr>
        <p:spPr>
          <a:xfrm>
            <a:off x="6214525" y="1819071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55D963E9-4F72-73E2-1F80-826B3088E7C2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du cyclescore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B144025E-9721-DFA4-B23B-0ED35CF76F30}"/>
              </a:ext>
            </a:extLst>
          </p:cNvPr>
          <p:cNvSpPr txBox="1">
            <a:spLocks/>
          </p:cNvSpPr>
          <p:nvPr/>
        </p:nvSpPr>
        <p:spPr>
          <a:xfrm>
            <a:off x="1416663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</a:t>
            </a:r>
          </a:p>
        </p:txBody>
      </p: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49C0AF90-CD4D-B6BE-AA96-FCCB486C88D6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4392000" cy="1152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lang="fr-FR" sz="19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Référentiel de l’indice Filière France Vélo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6AE3939-E952-2B83-DB1C-916B59EE3AA0}"/>
              </a:ext>
            </a:extLst>
          </p:cNvPr>
          <p:cNvSpPr txBox="1">
            <a:spLocks/>
          </p:cNvSpPr>
          <p:nvPr/>
        </p:nvSpPr>
        <p:spPr>
          <a:xfrm>
            <a:off x="1416663" y="4852817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3</a:t>
            </a:r>
            <a:endParaRPr lang="fr-FR" dirty="0"/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D49B98F7-E16C-3725-286C-F3A1475D9EBC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4392000" cy="115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900000" tIns="90000" rIns="36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FontTx/>
              <a:buNone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234000" algn="l" defTabSz="914400" rtl="0" eaLnBrk="1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19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›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929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234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Questions / Réponses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6AF724AF-2772-CBDD-9FB4-E462984BA8F0}"/>
              </a:ext>
            </a:extLst>
          </p:cNvPr>
          <p:cNvSpPr txBox="1">
            <a:spLocks/>
          </p:cNvSpPr>
          <p:nvPr/>
        </p:nvSpPr>
        <p:spPr>
          <a:xfrm>
            <a:off x="6214525" y="3386796"/>
            <a:ext cx="523905" cy="810000"/>
          </a:xfrm>
          <a:custGeom>
            <a:avLst/>
            <a:gdLst>
              <a:gd name="connsiteX0" fmla="*/ 0 w 522000"/>
              <a:gd name="connsiteY0" fmla="*/ 0 h 810000"/>
              <a:gd name="connsiteX1" fmla="*/ 522000 w 522000"/>
              <a:gd name="connsiteY1" fmla="*/ 0 h 810000"/>
              <a:gd name="connsiteX2" fmla="*/ 522000 w 522000"/>
              <a:gd name="connsiteY2" fmla="*/ 810000 h 810000"/>
              <a:gd name="connsiteX3" fmla="*/ 0 w 522000"/>
              <a:gd name="connsiteY3" fmla="*/ 810000 h 810000"/>
              <a:gd name="connsiteX4" fmla="*/ 0 w 522000"/>
              <a:gd name="connsiteY4" fmla="*/ 0 h 810000"/>
              <a:gd name="connsiteX0" fmla="*/ 1905 w 523905"/>
              <a:gd name="connsiteY0" fmla="*/ 0 h 810000"/>
              <a:gd name="connsiteX1" fmla="*/ 523905 w 523905"/>
              <a:gd name="connsiteY1" fmla="*/ 0 h 810000"/>
              <a:gd name="connsiteX2" fmla="*/ 523905 w 523905"/>
              <a:gd name="connsiteY2" fmla="*/ 810000 h 810000"/>
              <a:gd name="connsiteX3" fmla="*/ 0 w 523905"/>
              <a:gd name="connsiteY3" fmla="*/ 459480 h 810000"/>
              <a:gd name="connsiteX4" fmla="*/ 1905 w 523905"/>
              <a:gd name="connsiteY4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05" h="810000">
                <a:moveTo>
                  <a:pt x="1905" y="0"/>
                </a:moveTo>
                <a:lnTo>
                  <a:pt x="523905" y="0"/>
                </a:lnTo>
                <a:lnTo>
                  <a:pt x="523905" y="810000"/>
                </a:lnTo>
                <a:lnTo>
                  <a:pt x="0" y="459480"/>
                </a:lnTo>
                <a:lnTo>
                  <a:pt x="19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horz" lIns="0" tIns="7200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-270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248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0" y="104141"/>
            <a:ext cx="11619479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Questions/réponses</a:t>
            </a:r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BF0319-649E-DD8F-F148-D1CF591FF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53"/>
          <a:stretch/>
        </p:blipFill>
        <p:spPr>
          <a:xfrm>
            <a:off x="992457" y="1007277"/>
            <a:ext cx="4708328" cy="5046094"/>
          </a:xfrm>
          <a:prstGeom prst="rect">
            <a:avLst/>
          </a:prstGeom>
        </p:spPr>
      </p:pic>
      <p:pic>
        <p:nvPicPr>
          <p:cNvPr id="5" name="Image 4" descr="Une image contenant texte, cercle, Police, capture d’écran&#10;&#10;Description générée automatiquement">
            <a:extLst>
              <a:ext uri="{FF2B5EF4-FFF2-40B4-BE49-F238E27FC236}">
                <a16:creationId xmlns:a16="http://schemas.microsoft.com/office/drawing/2014/main" id="{F1128B9F-E43C-AEC5-D400-546B83D294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0"/>
          <a:stretch/>
        </p:blipFill>
        <p:spPr>
          <a:xfrm>
            <a:off x="6025237" y="840726"/>
            <a:ext cx="4110655" cy="58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5ADAD91-EAE4-4EEF-9B48-78B40B397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23A8F6C-02B9-4759-9789-7BDDFD14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pour une image  12">
            <a:extLst>
              <a:ext uri="{FF2B5EF4-FFF2-40B4-BE49-F238E27FC236}">
                <a16:creationId xmlns:a16="http://schemas.microsoft.com/office/drawing/2014/main" id="{9DFC13EF-501E-4DD5-A33C-2B8763176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r="9601"/>
          <a:stretch>
            <a:fillRect/>
          </a:stretch>
        </p:blipFill>
        <p:spPr>
          <a:xfrm>
            <a:off x="3652800" y="0"/>
            <a:ext cx="8611527" cy="6916039"/>
          </a:xfrm>
          <a:custGeom>
            <a:avLst/>
            <a:gdLst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0 w 8539200"/>
              <a:gd name="connsiteY3" fmla="*/ 6858000 h 6858000"/>
              <a:gd name="connsiteX4" fmla="*/ 0 w 8539200"/>
              <a:gd name="connsiteY4" fmla="*/ 0 h 6858000"/>
              <a:gd name="connsiteX0" fmla="*/ 0 w 8539200"/>
              <a:gd name="connsiteY0" fmla="*/ 0 h 6858000"/>
              <a:gd name="connsiteX1" fmla="*/ 8539200 w 8539200"/>
              <a:gd name="connsiteY1" fmla="*/ 0 h 6858000"/>
              <a:gd name="connsiteX2" fmla="*/ 8539200 w 8539200"/>
              <a:gd name="connsiteY2" fmla="*/ 6858000 h 6858000"/>
              <a:gd name="connsiteX3" fmla="*/ 3429000 w 8539200"/>
              <a:gd name="connsiteY3" fmla="*/ 6856095 h 6858000"/>
              <a:gd name="connsiteX4" fmla="*/ 0 w 8539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200" h="6858000">
                <a:moveTo>
                  <a:pt x="0" y="0"/>
                </a:moveTo>
                <a:lnTo>
                  <a:pt x="8539200" y="0"/>
                </a:lnTo>
                <a:lnTo>
                  <a:pt x="8539200" y="6858000"/>
                </a:lnTo>
                <a:lnTo>
                  <a:pt x="3429000" y="685609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5E7EA73-720E-72DD-EC5D-8F9A64654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</a:t>
            </a:r>
          </a:p>
        </p:txBody>
      </p:sp>
    </p:spTree>
    <p:extLst>
      <p:ext uri="{BB962C8B-B14F-4D97-AF65-F5344CB8AC3E}">
        <p14:creationId xmlns:p14="http://schemas.microsoft.com/office/powerpoint/2010/main" val="39346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DA79A814-46F3-82B7-A392-7569DEB0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04141"/>
            <a:ext cx="11629332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Label Vélo, projet prioritaire de la filière vélo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5E4426-51B1-36F7-72F4-C856267621B4}"/>
              </a:ext>
            </a:extLst>
          </p:cNvPr>
          <p:cNvSpPr txBox="1"/>
          <p:nvPr/>
        </p:nvSpPr>
        <p:spPr>
          <a:xfrm>
            <a:off x="2870522" y="6423949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fr-FR" sz="15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EC4AB3-D960-E1FD-9BFE-7584DB2F75E0}"/>
              </a:ext>
            </a:extLst>
          </p:cNvPr>
          <p:cNvSpPr txBox="1"/>
          <p:nvPr/>
        </p:nvSpPr>
        <p:spPr>
          <a:xfrm>
            <a:off x="3402957" y="636607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fr-FR" sz="15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ED9615-111A-A788-B966-32FB5197BFF8}"/>
              </a:ext>
            </a:extLst>
          </p:cNvPr>
          <p:cNvSpPr txBox="1"/>
          <p:nvPr/>
        </p:nvSpPr>
        <p:spPr>
          <a:xfrm>
            <a:off x="210571" y="536405"/>
            <a:ext cx="1129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3200" b="1" dirty="0">
                <a:solidFill>
                  <a:srgbClr val="92D050"/>
                </a:solidFill>
                <a:latin typeface="Calibri" panose="020F0502020204030204" pitchFamily="34" charset="0"/>
              </a:rPr>
              <a:t>Mais deux projets « label vélo » distincts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0C7137-B9B1-B223-3382-B76D590AD4E8}"/>
              </a:ext>
            </a:extLst>
          </p:cNvPr>
          <p:cNvSpPr txBox="1"/>
          <p:nvPr/>
        </p:nvSpPr>
        <p:spPr>
          <a:xfrm>
            <a:off x="277619" y="1155790"/>
            <a:ext cx="11290999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chemeClr val="accent2"/>
                </a:solidFill>
                <a:latin typeface="Calibri" panose="020F0502020204030204" pitchFamily="34" charset="0"/>
              </a:rPr>
              <a:t>Objectifs :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2133" dirty="0">
                <a:latin typeface="Calibri" panose="020F0502020204030204" pitchFamily="34" charset="0"/>
              </a:rPr>
              <a:t>Renforcer l’information du consommateur quant aux vélos </a:t>
            </a:r>
          </a:p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fr-FR" sz="2133" dirty="0">
                <a:latin typeface="Calibri" panose="020F0502020204030204" pitchFamily="34" charset="0"/>
              </a:rPr>
              <a:t>Fabriqués de manière durable et responsable -&gt; </a:t>
            </a:r>
            <a:r>
              <a:rPr lang="fr-FR" sz="2133" b="1" dirty="0">
                <a:solidFill>
                  <a:schemeClr val="accent2"/>
                </a:solidFill>
                <a:latin typeface="Calibri" panose="020F0502020204030204" pitchFamily="34" charset="0"/>
              </a:rPr>
              <a:t>cyclescore</a:t>
            </a:r>
          </a:p>
          <a:p>
            <a:pPr marL="800080" lvl="1" indent="-342891">
              <a:buFont typeface="Arial" panose="020B0604020202020204" pitchFamily="34" charset="0"/>
              <a:buChar char="•"/>
            </a:pPr>
            <a:r>
              <a:rPr lang="fr-FR" sz="2133" dirty="0">
                <a:latin typeface="Calibri" panose="020F0502020204030204" pitchFamily="34" charset="0"/>
              </a:rPr>
              <a:t>Conçus, assemblés, produits dans nos territoires -&gt; </a:t>
            </a:r>
            <a:r>
              <a:rPr lang="fr-FR" sz="2133" b="1" dirty="0">
                <a:solidFill>
                  <a:schemeClr val="accent2"/>
                </a:solidFill>
                <a:latin typeface="Calibri" panose="020F0502020204030204" pitchFamily="34" charset="0"/>
              </a:rPr>
              <a:t>indice France Vélo</a:t>
            </a:r>
          </a:p>
          <a:p>
            <a:pPr marL="285744" lvl="1" indent="-285744">
              <a:buFont typeface="Wingdings" panose="05000000000000000000" pitchFamily="2" charset="2"/>
              <a:buChar char="§"/>
            </a:pPr>
            <a:r>
              <a:rPr lang="fr-FR" sz="2133" dirty="0">
                <a:latin typeface="Calibri" panose="020F0502020204030204" pitchFamily="34" charset="0"/>
              </a:rPr>
              <a:t>Inciter les fabricants-assembleurs à entrer dans une démarche volontaire d’amélioration continue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39DCADB-21E5-471D-430B-9615EA7DBFFA}"/>
              </a:ext>
            </a:extLst>
          </p:cNvPr>
          <p:cNvSpPr txBox="1"/>
          <p:nvPr/>
        </p:nvSpPr>
        <p:spPr>
          <a:xfrm>
            <a:off x="210571" y="2945980"/>
            <a:ext cx="11775485" cy="304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chemeClr val="accent2"/>
                </a:solidFill>
              </a:rPr>
              <a:t>But : </a:t>
            </a:r>
            <a:r>
              <a:rPr lang="fr-FR" sz="2133" dirty="0"/>
              <a:t>établir un référentiel de critères pour chacun de ces scores/indices</a:t>
            </a:r>
          </a:p>
          <a:p>
            <a:endParaRPr lang="fr-FR" sz="2133" b="1" dirty="0">
              <a:solidFill>
                <a:srgbClr val="E30613"/>
              </a:solidFill>
            </a:endParaRPr>
          </a:p>
          <a:p>
            <a:r>
              <a:rPr lang="fr-FR" sz="2133" b="1" dirty="0">
                <a:solidFill>
                  <a:schemeClr val="accent2"/>
                </a:solidFill>
              </a:rPr>
              <a:t>Méthode :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2133" dirty="0"/>
              <a:t>Co-construction au sein d’un groupe de travail dédié de la filière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2133" dirty="0"/>
              <a:t>3 exigences :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2133" dirty="0"/>
              <a:t>Accessible aux entreprises les plus petites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2133" dirty="0"/>
              <a:t>Chaque critère est atteignable, différenciant et vérifiable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2133" dirty="0"/>
              <a:t>Obtenu après audit réalisé par un organisme certificateur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fr-FR" sz="2133" dirty="0"/>
              <a:t>Accompagnement de l’AFNOR grâce au financement de l’ADEME pour le cyclescore uniquement</a:t>
            </a:r>
          </a:p>
        </p:txBody>
      </p:sp>
    </p:spTree>
    <p:extLst>
      <p:ext uri="{BB962C8B-B14F-4D97-AF65-F5344CB8AC3E}">
        <p14:creationId xmlns:p14="http://schemas.microsoft.com/office/powerpoint/2010/main" val="35549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A4842C8A-50E2-AC3F-A17B-0F9CE35E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04141"/>
            <a:ext cx="10801350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Membres du groupe de travail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FE5CAACD-5F07-55FE-23B0-6855604EB15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2E9A9CEF-C7A5-5ABC-4C01-CF0E81FD8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EDD7D9C1-1CEC-1ABD-F64F-1D530D4FD3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79F272A-70F9-B8E1-E993-D48B253234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096D48C1-DE00-2201-8E99-9B3B28B247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09725687-EEE1-2FE5-B11C-08E3F933852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5ABC6B-C4DA-5699-AD45-4A14A3C14A8C}"/>
              </a:ext>
            </a:extLst>
          </p:cNvPr>
          <p:cNvSpPr/>
          <p:nvPr/>
        </p:nvSpPr>
        <p:spPr>
          <a:xfrm>
            <a:off x="0" y="930166"/>
            <a:ext cx="11951045" cy="5823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C46673-39F0-E764-E03E-84D9DDA06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0" y="698370"/>
            <a:ext cx="8855937" cy="65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1" y="104141"/>
            <a:ext cx="10801350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Label, indice, affichage : de quoi parle-t-on ?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0500FA20-3FF1-8E22-F6D6-22073AD94A60}"/>
              </a:ext>
            </a:extLst>
          </p:cNvPr>
          <p:cNvSpPr txBox="1">
            <a:spLocks/>
          </p:cNvSpPr>
          <p:nvPr/>
        </p:nvSpPr>
        <p:spPr>
          <a:xfrm>
            <a:off x="0" y="752141"/>
            <a:ext cx="2812848" cy="569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45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Les labels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F9665-F024-EA54-446A-C9B7BD194C24}"/>
              </a:ext>
            </a:extLst>
          </p:cNvPr>
          <p:cNvSpPr/>
          <p:nvPr/>
        </p:nvSpPr>
        <p:spPr>
          <a:xfrm>
            <a:off x="210572" y="1641386"/>
            <a:ext cx="3411188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De quoi s’agit-il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F08AD-41B2-FA6F-F70D-CE5A8FB5132F}"/>
              </a:ext>
            </a:extLst>
          </p:cNvPr>
          <p:cNvSpPr/>
          <p:nvPr/>
        </p:nvSpPr>
        <p:spPr>
          <a:xfrm>
            <a:off x="4077725" y="1641386"/>
            <a:ext cx="3615975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Comment ça marche ?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5B136-6638-E0CF-3D98-B3AF37DF795C}"/>
              </a:ext>
            </a:extLst>
          </p:cNvPr>
          <p:cNvSpPr/>
          <p:nvPr/>
        </p:nvSpPr>
        <p:spPr>
          <a:xfrm>
            <a:off x="8163947" y="1641386"/>
            <a:ext cx="3505819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Quelles conséquences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ADF08C-23EE-2911-BC76-670031F0A13B}"/>
              </a:ext>
            </a:extLst>
          </p:cNvPr>
          <p:cNvSpPr txBox="1"/>
          <p:nvPr/>
        </p:nvSpPr>
        <p:spPr>
          <a:xfrm>
            <a:off x="341462" y="2352636"/>
            <a:ext cx="3280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 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label, c’est 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une </a:t>
            </a:r>
            <a:r>
              <a:rPr lang="fr-FR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marque distinctive créée et apposée sur des marchandises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 pour garantir l’origine et/ou les conditions environnementales de fabrication du produit</a:t>
            </a: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D0F192-A0CE-CBB2-ED4E-51E774188ADA}"/>
              </a:ext>
            </a:extLst>
          </p:cNvPr>
          <p:cNvSpPr txBox="1"/>
          <p:nvPr/>
        </p:nvSpPr>
        <p:spPr>
          <a:xfrm>
            <a:off x="4077723" y="2630076"/>
            <a:ext cx="3770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 label repose sur un </a:t>
            </a:r>
            <a:r>
              <a:rPr lang="fr-FR" b="1" i="0" u="sng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cahier des charges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, c’est-à-dire une liste de critères qui vont permettre d’évaluer la conformité du produit (ou de l’entreprise) aux critères énoncés </a:t>
            </a: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Ces critères peuvent – ou non – être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auditables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 par un organisme Tiers (autrement appelé organisme de Certification). 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FAD988-12DF-0CCB-13F0-2787E03A6F44}"/>
              </a:ext>
            </a:extLst>
          </p:cNvPr>
          <p:cNvSpPr txBox="1"/>
          <p:nvPr/>
        </p:nvSpPr>
        <p:spPr>
          <a:xfrm>
            <a:off x="8163948" y="2257386"/>
            <a:ext cx="350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 label est </a:t>
            </a:r>
            <a:r>
              <a:rPr lang="fr-FR" b="1" i="0" u="sng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binaire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 : on l’a ou on ne l’a pas </a:t>
            </a: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F23A4C-0E3D-E2B1-CF6C-3F3DF5DCE34D}"/>
              </a:ext>
            </a:extLst>
          </p:cNvPr>
          <p:cNvSpPr/>
          <p:nvPr/>
        </p:nvSpPr>
        <p:spPr>
          <a:xfrm>
            <a:off x="210571" y="2211322"/>
            <a:ext cx="3411188" cy="37755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513493-C5F4-9662-E906-F8BA4BEF2BDA}"/>
              </a:ext>
            </a:extLst>
          </p:cNvPr>
          <p:cNvSpPr/>
          <p:nvPr/>
        </p:nvSpPr>
        <p:spPr>
          <a:xfrm>
            <a:off x="4077723" y="2211322"/>
            <a:ext cx="3615975" cy="378190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076E62-6791-1AC7-219D-00520826F1A4}"/>
              </a:ext>
            </a:extLst>
          </p:cNvPr>
          <p:cNvSpPr/>
          <p:nvPr/>
        </p:nvSpPr>
        <p:spPr>
          <a:xfrm>
            <a:off x="8163947" y="2217724"/>
            <a:ext cx="3505819" cy="37755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D34BA82A-B4B9-E0D2-C8DE-CBCC739C78B0}"/>
              </a:ext>
            </a:extLst>
          </p:cNvPr>
          <p:cNvSpPr/>
          <p:nvPr/>
        </p:nvSpPr>
        <p:spPr>
          <a:xfrm rot="5400000">
            <a:off x="3536878" y="1824445"/>
            <a:ext cx="671513" cy="3053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riangle isocèle 15">
            <a:extLst>
              <a:ext uri="{FF2B5EF4-FFF2-40B4-BE49-F238E27FC236}">
                <a16:creationId xmlns:a16="http://schemas.microsoft.com/office/drawing/2014/main" id="{0C96258D-2E24-D219-F60D-B9555C433FA8}"/>
              </a:ext>
            </a:extLst>
          </p:cNvPr>
          <p:cNvSpPr/>
          <p:nvPr/>
        </p:nvSpPr>
        <p:spPr>
          <a:xfrm rot="5400000">
            <a:off x="7579351" y="1852859"/>
            <a:ext cx="671513" cy="3053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78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1" y="104141"/>
            <a:ext cx="10801350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Label, indice, affichage : de quoi parle-t-on ?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pic>
        <p:nvPicPr>
          <p:cNvPr id="9" name="Picture 2" descr="Labels">
            <a:extLst>
              <a:ext uri="{FF2B5EF4-FFF2-40B4-BE49-F238E27FC236}">
                <a16:creationId xmlns:a16="http://schemas.microsoft.com/office/drawing/2014/main" id="{589ABA0A-2214-4094-C999-A8C4BBC4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1" y="943694"/>
            <a:ext cx="7455916" cy="49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DC9D71DB-876D-BE84-8FB1-F93CE70CB4CA}"/>
              </a:ext>
            </a:extLst>
          </p:cNvPr>
          <p:cNvSpPr/>
          <p:nvPr/>
        </p:nvSpPr>
        <p:spPr>
          <a:xfrm rot="16200000">
            <a:off x="8005516" y="2071108"/>
            <a:ext cx="418454" cy="6555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F41D23D-1E56-122E-9C12-B11214DD9183}"/>
              </a:ext>
            </a:extLst>
          </p:cNvPr>
          <p:cNvSpPr txBox="1"/>
          <p:nvPr/>
        </p:nvSpPr>
        <p:spPr>
          <a:xfrm>
            <a:off x="8763000" y="1055266"/>
            <a:ext cx="2895600" cy="26872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dirty="0"/>
              <a:t>Gros « ménage » prévu dans les mois à venir sous l’effet de la directive Green Claim</a:t>
            </a:r>
          </a:p>
        </p:txBody>
      </p:sp>
    </p:spTree>
    <p:extLst>
      <p:ext uri="{BB962C8B-B14F-4D97-AF65-F5344CB8AC3E}">
        <p14:creationId xmlns:p14="http://schemas.microsoft.com/office/powerpoint/2010/main" val="42883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1" y="104141"/>
            <a:ext cx="10801350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Label, indice, affichage : de quoi parle-t-on ?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09BAFF-B1A2-6B2B-186F-B1F0B9D6E705}"/>
              </a:ext>
            </a:extLst>
          </p:cNvPr>
          <p:cNvSpPr txBox="1">
            <a:spLocks/>
          </p:cNvSpPr>
          <p:nvPr/>
        </p:nvSpPr>
        <p:spPr>
          <a:xfrm>
            <a:off x="343657" y="1237599"/>
            <a:ext cx="9229528" cy="569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45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indices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2BAE453-96D6-FFB5-5035-82750627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94" y="721139"/>
            <a:ext cx="964522" cy="1335645"/>
          </a:xfrm>
          <a:prstGeom prst="rect">
            <a:avLst/>
          </a:prstGeom>
        </p:spPr>
      </p:pic>
      <p:pic>
        <p:nvPicPr>
          <p:cNvPr id="1026" name="Picture 2" descr="Nutri-score — Wikipédia">
            <a:extLst>
              <a:ext uri="{FF2B5EF4-FFF2-40B4-BE49-F238E27FC236}">
                <a16:creationId xmlns:a16="http://schemas.microsoft.com/office/drawing/2014/main" id="{04EEB477-EDA6-11BB-B310-B080C47F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15" y="962792"/>
            <a:ext cx="1452562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BB3169-4AE1-4748-1215-61365B13124B}"/>
              </a:ext>
            </a:extLst>
          </p:cNvPr>
          <p:cNvSpPr/>
          <p:nvPr/>
        </p:nvSpPr>
        <p:spPr>
          <a:xfrm>
            <a:off x="343658" y="2335421"/>
            <a:ext cx="3411188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De quoi s’agit-il 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0F5C7F-9B13-A1B8-A9A4-DD7C7F2A33F5}"/>
              </a:ext>
            </a:extLst>
          </p:cNvPr>
          <p:cNvSpPr/>
          <p:nvPr/>
        </p:nvSpPr>
        <p:spPr>
          <a:xfrm>
            <a:off x="4210811" y="2335421"/>
            <a:ext cx="3615975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Comment ça marche ?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7C59D9-7766-649E-4830-D2B4666BB81E}"/>
              </a:ext>
            </a:extLst>
          </p:cNvPr>
          <p:cNvSpPr/>
          <p:nvPr/>
        </p:nvSpPr>
        <p:spPr>
          <a:xfrm>
            <a:off x="8297033" y="2335421"/>
            <a:ext cx="3505819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Quelles conséquences ?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27D5C8-6A3F-F926-7555-B59948A71E99}"/>
              </a:ext>
            </a:extLst>
          </p:cNvPr>
          <p:cNvSpPr txBox="1"/>
          <p:nvPr/>
        </p:nvSpPr>
        <p:spPr>
          <a:xfrm>
            <a:off x="329588" y="2948658"/>
            <a:ext cx="35093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 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indice, c’est une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échelle relative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 (de 1 à 5, de 1 à 10 ou ABCDE, ) qui va permettre d’apprécier la performance du produit </a:t>
            </a:r>
          </a:p>
          <a:p>
            <a:endParaRPr lang="fr-FR" sz="1600" dirty="0">
              <a:solidFill>
                <a:srgbClr val="202328"/>
              </a:solidFill>
              <a:latin typeface="Roboto" panose="020000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51B3AD-DD0F-FDD7-E364-226BA5DBE065}"/>
              </a:ext>
            </a:extLst>
          </p:cNvPr>
          <p:cNvSpPr txBox="1"/>
          <p:nvPr/>
        </p:nvSpPr>
        <p:spPr>
          <a:xfrm>
            <a:off x="4208735" y="2930810"/>
            <a:ext cx="370932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 indice </a:t>
            </a:r>
            <a:r>
              <a:rPr lang="fr-FR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repose, en tous les cas, sur une description des attendus 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de chaque marche de l’échelle (=&gt; clarification 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dès le départ des leviers 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d’action pour l’entreprise)</a:t>
            </a: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6B9935-88DF-8318-D809-C45643538372}"/>
              </a:ext>
            </a:extLst>
          </p:cNvPr>
          <p:cNvSpPr txBox="1"/>
          <p:nvPr/>
        </p:nvSpPr>
        <p:spPr>
          <a:xfrm>
            <a:off x="8388311" y="3006935"/>
            <a:ext cx="3407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Points positifs 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l’indice 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pose un « </a:t>
            </a:r>
            <a:r>
              <a:rPr lang="fr-FR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chemin de progrès 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» 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du metteur sur le marché</a:t>
            </a:r>
            <a:endParaRPr lang="fr-FR" b="0" i="0" dirty="0">
              <a:solidFill>
                <a:srgbClr val="202328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« 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autoportant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 »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-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vérifiable</a:t>
            </a:r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Point négatif :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effets de seuils  </a:t>
            </a:r>
            <a:endParaRPr lang="fr-FR" b="1" i="0" dirty="0">
              <a:solidFill>
                <a:srgbClr val="202328"/>
              </a:solidFill>
              <a:effectLst/>
              <a:latin typeface="Roboto" panose="02000000000000000000" pitchFamily="2" charset="0"/>
            </a:endParaRP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84CA3-01D5-2EB8-726D-72C7D5F0F748}"/>
              </a:ext>
            </a:extLst>
          </p:cNvPr>
          <p:cNvSpPr/>
          <p:nvPr/>
        </p:nvSpPr>
        <p:spPr>
          <a:xfrm>
            <a:off x="343657" y="2905358"/>
            <a:ext cx="3411188" cy="27150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48BBE0-2B58-2FCC-41E2-C5FBB3AC7212}"/>
              </a:ext>
            </a:extLst>
          </p:cNvPr>
          <p:cNvSpPr/>
          <p:nvPr/>
        </p:nvSpPr>
        <p:spPr>
          <a:xfrm>
            <a:off x="4210809" y="2905357"/>
            <a:ext cx="3615975" cy="27150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AB654C-C345-86DC-40B9-A4567B1D3B55}"/>
              </a:ext>
            </a:extLst>
          </p:cNvPr>
          <p:cNvSpPr/>
          <p:nvPr/>
        </p:nvSpPr>
        <p:spPr>
          <a:xfrm>
            <a:off x="8297033" y="2911760"/>
            <a:ext cx="3505819" cy="26804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isocèle 27">
            <a:extLst>
              <a:ext uri="{FF2B5EF4-FFF2-40B4-BE49-F238E27FC236}">
                <a16:creationId xmlns:a16="http://schemas.microsoft.com/office/drawing/2014/main" id="{4587EFDC-FEB8-1D0A-8C39-0B721D5F4E52}"/>
              </a:ext>
            </a:extLst>
          </p:cNvPr>
          <p:cNvSpPr/>
          <p:nvPr/>
        </p:nvSpPr>
        <p:spPr>
          <a:xfrm rot="5400000">
            <a:off x="3669964" y="2518480"/>
            <a:ext cx="671513" cy="3053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>
            <a:extLst>
              <a:ext uri="{FF2B5EF4-FFF2-40B4-BE49-F238E27FC236}">
                <a16:creationId xmlns:a16="http://schemas.microsoft.com/office/drawing/2014/main" id="{11F412F5-29D6-8B6B-D9C0-E9F8DF56C79F}"/>
              </a:ext>
            </a:extLst>
          </p:cNvPr>
          <p:cNvSpPr/>
          <p:nvPr/>
        </p:nvSpPr>
        <p:spPr>
          <a:xfrm rot="5400000">
            <a:off x="7741904" y="2521685"/>
            <a:ext cx="671513" cy="3053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74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571" y="104141"/>
            <a:ext cx="10801350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Label, indice, affichage : de quoi parle-t-on ?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009BAFF-B1A2-6B2B-186F-B1F0B9D6E705}"/>
              </a:ext>
            </a:extLst>
          </p:cNvPr>
          <p:cNvSpPr txBox="1">
            <a:spLocks/>
          </p:cNvSpPr>
          <p:nvPr/>
        </p:nvSpPr>
        <p:spPr>
          <a:xfrm>
            <a:off x="350229" y="920742"/>
            <a:ext cx="9229528" cy="569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764000" algn="r"/>
              </a:tabLst>
              <a:defRPr sz="45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L’affichage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CBEBC5-3A52-B746-723F-D7CF48F657C0}"/>
              </a:ext>
            </a:extLst>
          </p:cNvPr>
          <p:cNvSpPr/>
          <p:nvPr/>
        </p:nvSpPr>
        <p:spPr>
          <a:xfrm>
            <a:off x="297840" y="1730717"/>
            <a:ext cx="3411188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De quoi s’agit-il 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AC3566-ABA3-5D36-9E77-CE58B4E8AA65}"/>
              </a:ext>
            </a:extLst>
          </p:cNvPr>
          <p:cNvSpPr/>
          <p:nvPr/>
        </p:nvSpPr>
        <p:spPr>
          <a:xfrm>
            <a:off x="4164993" y="1730717"/>
            <a:ext cx="3615975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Comment ça marche ? 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909A08-FE1E-5FCC-4638-D0978A0F9D6F}"/>
              </a:ext>
            </a:extLst>
          </p:cNvPr>
          <p:cNvSpPr/>
          <p:nvPr/>
        </p:nvSpPr>
        <p:spPr>
          <a:xfrm>
            <a:off x="8251215" y="1730717"/>
            <a:ext cx="3686794" cy="56993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Quelles conséquences ?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62B3B89-080D-E2AE-4AE0-2010C24A4BFB}"/>
              </a:ext>
            </a:extLst>
          </p:cNvPr>
          <p:cNvSpPr txBox="1"/>
          <p:nvPr/>
        </p:nvSpPr>
        <p:spPr>
          <a:xfrm>
            <a:off x="350229" y="2372090"/>
            <a:ext cx="3411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L’affichage environnemental est un dispositif par lequel un industriel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va rendre compte de l’impact environnemental de ses produits aux consommateurs, avec une valeur chiffrée correspondant à l’impact réel du produit (en </a:t>
            </a:r>
            <a:r>
              <a:rPr lang="fr-FR" b="1" dirty="0" err="1">
                <a:solidFill>
                  <a:srgbClr val="202328"/>
                </a:solidFill>
                <a:latin typeface="Roboto" panose="02000000000000000000" pitchFamily="2" charset="0"/>
              </a:rPr>
              <a:t>MPts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 ou en CO2) </a:t>
            </a: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B96C871-A079-3CA9-E2BC-F7D604D85749}"/>
              </a:ext>
            </a:extLst>
          </p:cNvPr>
          <p:cNvSpPr txBox="1"/>
          <p:nvPr/>
        </p:nvSpPr>
        <p:spPr>
          <a:xfrm>
            <a:off x="4158069" y="2321347"/>
            <a:ext cx="368679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Un dispositif d’affichage apporte une </a:t>
            </a:r>
            <a:r>
              <a:rPr lang="fr-FR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information brute </a:t>
            </a:r>
            <a:r>
              <a:rPr lang="fr-FR" b="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sur l’impact environnemental des produits </a:t>
            </a:r>
          </a:p>
          <a:p>
            <a:endParaRPr lang="fr-FR" dirty="0">
              <a:solidFill>
                <a:srgbClr val="202328"/>
              </a:solidFill>
              <a:latin typeface="Roboto" panose="02000000000000000000" pitchFamily="2" charset="0"/>
            </a:endParaRPr>
          </a:p>
          <a:p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Cette information brute est obtenue par l’association de : 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Données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primaires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 (par ex : poids du vélo, etc.)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Modélisation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 du produit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Données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secondaires</a:t>
            </a:r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 (par ex : impact du mix énergétique en France)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4D29F84-EB8C-BD61-11DF-9F92691961FA}"/>
              </a:ext>
            </a:extLst>
          </p:cNvPr>
          <p:cNvSpPr/>
          <p:nvPr/>
        </p:nvSpPr>
        <p:spPr>
          <a:xfrm>
            <a:off x="297839" y="2300653"/>
            <a:ext cx="3411188" cy="3091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5AC91-81C2-85DB-EC9C-7D5EAD12EC6F}"/>
              </a:ext>
            </a:extLst>
          </p:cNvPr>
          <p:cNvSpPr/>
          <p:nvPr/>
        </p:nvSpPr>
        <p:spPr>
          <a:xfrm>
            <a:off x="4164991" y="2300653"/>
            <a:ext cx="3615975" cy="36366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927706-6CA3-048D-78C8-07B640932AC6}"/>
              </a:ext>
            </a:extLst>
          </p:cNvPr>
          <p:cNvSpPr/>
          <p:nvPr/>
        </p:nvSpPr>
        <p:spPr>
          <a:xfrm>
            <a:off x="8251215" y="2307055"/>
            <a:ext cx="3686794" cy="36302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AAB07035-7494-E4DF-B4E1-7C843D4B1DCF}"/>
              </a:ext>
            </a:extLst>
          </p:cNvPr>
          <p:cNvSpPr/>
          <p:nvPr/>
        </p:nvSpPr>
        <p:spPr>
          <a:xfrm rot="5400000">
            <a:off x="3624146" y="1913776"/>
            <a:ext cx="671513" cy="3053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F94269B4-B5A9-6BE2-2EA6-17CBCFCE371A}"/>
              </a:ext>
            </a:extLst>
          </p:cNvPr>
          <p:cNvSpPr/>
          <p:nvPr/>
        </p:nvSpPr>
        <p:spPr>
          <a:xfrm rot="5400000">
            <a:off x="7696086" y="1916981"/>
            <a:ext cx="671513" cy="3053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F0FD26C-7156-4BA9-FE50-4AEF58E0F3A0}"/>
              </a:ext>
            </a:extLst>
          </p:cNvPr>
          <p:cNvSpPr txBox="1"/>
          <p:nvPr/>
        </p:nvSpPr>
        <p:spPr>
          <a:xfrm>
            <a:off x="8293905" y="2336845"/>
            <a:ext cx="364410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02328"/>
                </a:solidFill>
                <a:latin typeface="Roboto" panose="02000000000000000000" pitchFamily="2" charset="0"/>
              </a:rPr>
              <a:t>Point positif : mise en évidence des </a:t>
            </a:r>
            <a:r>
              <a:rPr lang="fr-FR" b="1" dirty="0">
                <a:solidFill>
                  <a:srgbClr val="202328"/>
                </a:solidFill>
                <a:latin typeface="Roboto" panose="02000000000000000000" pitchFamily="2" charset="0"/>
              </a:rPr>
              <a:t>impacts bruts</a:t>
            </a:r>
            <a:endParaRPr lang="fr-FR" b="0" i="0" dirty="0">
              <a:solidFill>
                <a:srgbClr val="202328"/>
              </a:solidFill>
              <a:effectLst/>
              <a:latin typeface="Roboto" panose="02000000000000000000" pitchFamily="2" charset="0"/>
            </a:endParaRPr>
          </a:p>
          <a:p>
            <a:r>
              <a:rPr lang="fr-FR" sz="1600" dirty="0">
                <a:solidFill>
                  <a:srgbClr val="202328"/>
                </a:solidFill>
                <a:latin typeface="Roboto" panose="02000000000000000000" pitchFamily="2" charset="0"/>
              </a:rPr>
              <a:t>Points négatifs : 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202328"/>
                </a:solidFill>
                <a:latin typeface="Roboto" panose="02000000000000000000" pitchFamily="2" charset="0"/>
              </a:rPr>
              <a:t>pas de vision claire du « chemin de progrès » </a:t>
            </a:r>
          </a:p>
          <a:p>
            <a:pPr marL="285750" indent="-285750">
              <a:buFontTx/>
              <a:buChar char="-"/>
            </a:pPr>
            <a:r>
              <a:rPr lang="fr-FR" sz="160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fr-FR" sz="1600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gros </a:t>
            </a:r>
            <a:r>
              <a:rPr lang="fr-FR" sz="1600" b="1" dirty="0">
                <a:solidFill>
                  <a:srgbClr val="202328"/>
                </a:solidFill>
                <a:latin typeface="Roboto" panose="02000000000000000000" pitchFamily="2" charset="0"/>
              </a:rPr>
              <a:t>investissement (</a:t>
            </a:r>
            <a:r>
              <a:rPr lang="fr-FR" sz="160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paramétrisation</a:t>
            </a:r>
            <a:r>
              <a:rPr lang="fr-FR" sz="1600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r-FR" sz="160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du cycle de vie de chaque produit </a:t>
            </a:r>
          </a:p>
          <a:p>
            <a:pPr marL="285750" indent="-285750">
              <a:buFontTx/>
              <a:buChar char="-"/>
            </a:pPr>
            <a:r>
              <a:rPr lang="fr-FR" sz="1600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fr-FR" sz="1600" b="1" i="0" dirty="0">
                <a:solidFill>
                  <a:srgbClr val="202328"/>
                </a:solidFill>
                <a:effectLst/>
                <a:latin typeface="Roboto" panose="02000000000000000000" pitchFamily="2" charset="0"/>
              </a:rPr>
              <a:t>vérification des données ?  </a:t>
            </a:r>
            <a:endParaRPr lang="fr-FR" b="1" dirty="0">
              <a:solidFill>
                <a:srgbClr val="202328"/>
              </a:solidFill>
              <a:latin typeface="Roboto" panose="02000000000000000000" pitchFamily="2" charset="0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BFE4F47-B23C-0658-8C09-BB59E9BC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69" y="702167"/>
            <a:ext cx="1748378" cy="8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145" y="242090"/>
            <a:ext cx="10801350" cy="648000"/>
          </a:xfrm>
        </p:spPr>
        <p:txBody>
          <a:bodyPr>
            <a:normAutofit/>
          </a:bodyPr>
          <a:lstStyle/>
          <a:p>
            <a:r>
              <a:rPr lang="fr-FR" sz="4000" b="1" dirty="0"/>
              <a:t>Un projet double, un score et un indice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89C59E-ED79-68D5-FEB7-9A756186F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48" y="2666014"/>
            <a:ext cx="2050635" cy="1593487"/>
          </a:xfrm>
          <a:prstGeom prst="rect">
            <a:avLst/>
          </a:prstGeom>
        </p:spPr>
      </p:pic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D6423F4-35AF-6A38-A64B-0955993F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11" y="4394060"/>
            <a:ext cx="2403907" cy="1299222"/>
          </a:xfrm>
          <a:prstGeom prst="rect">
            <a:avLst/>
          </a:prstGeom>
        </p:spPr>
      </p:pic>
      <p:pic>
        <p:nvPicPr>
          <p:cNvPr id="9" name="Image 8" descr="Une image contenant texte, Police, Graphique, rouge&#10;&#10;Description générée automatiquement">
            <a:extLst>
              <a:ext uri="{FF2B5EF4-FFF2-40B4-BE49-F238E27FC236}">
                <a16:creationId xmlns:a16="http://schemas.microsoft.com/office/drawing/2014/main" id="{BEC21C55-7B5D-AD39-D417-0F60D9876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5" y="1164718"/>
            <a:ext cx="3870044" cy="95204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0A5D82-605B-253A-32F0-F4D892476D6C}"/>
              </a:ext>
            </a:extLst>
          </p:cNvPr>
          <p:cNvSpPr txBox="1"/>
          <p:nvPr/>
        </p:nvSpPr>
        <p:spPr>
          <a:xfrm>
            <a:off x="4359504" y="1380125"/>
            <a:ext cx="75624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Label vélo, projet prioritaire du contrat de filière 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Deux déclinaisons opérationnelles</a:t>
            </a:r>
          </a:p>
          <a:p>
            <a:endParaRPr 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 Cyclescore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sur l</a:t>
            </a:r>
            <a:r>
              <a:rPr lang="fr-FR" sz="20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’empreinte </a:t>
            </a:r>
            <a:r>
              <a:rPr lang="fr-FR" sz="2000" b="1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écologique</a:t>
            </a:r>
            <a:r>
              <a:rPr lang="fr-FR" sz="20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2000" b="1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sociétale</a:t>
            </a:r>
            <a:r>
              <a:rPr lang="fr-FR" sz="20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fr-FR" sz="2000" b="1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vélo</a:t>
            </a:r>
            <a:endParaRPr lang="fr-FR" sz="20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Projet soutenu par </a:t>
            </a:r>
            <a:r>
              <a:rPr lang="fr-FR" sz="2000" b="1" dirty="0" err="1">
                <a:solidFill>
                  <a:srgbClr val="92D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l’Ademe</a:t>
            </a:r>
            <a:endParaRPr lang="fr-FR" sz="2000" b="1" dirty="0">
              <a:solidFill>
                <a:srgbClr val="92D0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Projet accompagné par l’AFNOR</a:t>
            </a:r>
          </a:p>
          <a:p>
            <a:r>
              <a:rPr lang="fr-FR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quel point ce vélo est-il respectueux de la planète et des femmes et des hommes qui le produisent ?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fr-F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L’indice France Vélo</a:t>
            </a: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qui valorise </a:t>
            </a:r>
            <a:r>
              <a:rPr lang="fr-F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production de vélos en France.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Projet porté par la filière France vélo au sein du même groupe de travail </a:t>
            </a:r>
          </a:p>
          <a:p>
            <a:r>
              <a:rPr lang="fr-F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 quel point ce vélo est-il français ?</a:t>
            </a:r>
            <a:endParaRPr lang="fr-FR" sz="2000" b="1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NOR Certification">
  <a:themeElements>
    <a:clrScheme name="Personnalisé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AD"/>
      </a:accent1>
      <a:accent2>
        <a:srgbClr val="3C005A"/>
      </a:accent2>
      <a:accent3>
        <a:srgbClr val="F68C32"/>
      </a:accent3>
      <a:accent4>
        <a:srgbClr val="BFBFBF"/>
      </a:accent4>
      <a:accent5>
        <a:srgbClr val="D6DCE5"/>
      </a:accent5>
      <a:accent6>
        <a:srgbClr val="E6E6E6"/>
      </a:accent6>
      <a:hlink>
        <a:srgbClr val="000000"/>
      </a:hlink>
      <a:folHlink>
        <a:srgbClr val="000000"/>
      </a:folHlink>
    </a:clrScheme>
    <a:fontScheme name="AFNOR">
      <a:majorFont>
        <a:latin typeface="Carli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noAutofit/>
      </a:bodyPr>
      <a:lstStyle>
        <a:defPPr algn="ctr">
          <a:defRPr sz="1500" b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FNOR_Certification_2018.potx" id="{EF361A5D-AF50-492E-9AF2-89CACF354817}" vid="{E790CDD5-F6DD-4145-A33C-D6D812339A3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68e9bb-f9e5-453a-9071-5e628723bb4c">
      <Terms xmlns="http://schemas.microsoft.com/office/infopath/2007/PartnerControls"/>
    </lcf76f155ced4ddcb4097134ff3c332f>
    <TaxCatchAll xmlns="7d3f215f-8550-48e8-87a2-1ac67cc574a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E3E64BEF366489D52E2D8B14ED4A8" ma:contentTypeVersion="11" ma:contentTypeDescription="Crée un document." ma:contentTypeScope="" ma:versionID="02578c121c9acf833ce6e47e9a50f302">
  <xsd:schema xmlns:xsd="http://www.w3.org/2001/XMLSchema" xmlns:xs="http://www.w3.org/2001/XMLSchema" xmlns:p="http://schemas.microsoft.com/office/2006/metadata/properties" xmlns:ns2="9b68e9bb-f9e5-453a-9071-5e628723bb4c" xmlns:ns3="7d3f215f-8550-48e8-87a2-1ac67cc574a4" targetNamespace="http://schemas.microsoft.com/office/2006/metadata/properties" ma:root="true" ma:fieldsID="ca160ef75ee0da886e5f0ca16ca5acdf" ns2:_="" ns3:_="">
    <xsd:import namespace="9b68e9bb-f9e5-453a-9071-5e628723bb4c"/>
    <xsd:import namespace="7d3f215f-8550-48e8-87a2-1ac67cc57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8e9bb-f9e5-453a-9071-5e628723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8e6733b-3ec5-47be-8b52-504276d41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f215f-8550-48e8-87a2-1ac67cc574a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d9e425-db42-4364-b82d-c212b3174fb5}" ma:internalName="TaxCatchAll" ma:showField="CatchAllData" ma:web="7d3f215f-8550-48e8-87a2-1ac67cc57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C97C5-B89D-407A-832B-1A4EBC6EB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4CE163-7B06-4563-9EC3-B6A38AB50D7E}">
  <ds:schemaRefs>
    <ds:schemaRef ds:uri="9b68e9bb-f9e5-453a-9071-5e628723bb4c"/>
    <ds:schemaRef ds:uri="7d3f215f-8550-48e8-87a2-1ac67cc574a4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23FAAB-35FF-48B2-BBF8-659733248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68e9bb-f9e5-453a-9071-5e628723bb4c"/>
    <ds:schemaRef ds:uri="7d3f215f-8550-48e8-87a2-1ac67cc57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AFNOR_Certification_2018</Template>
  <TotalTime>23942</TotalTime>
  <Words>2949</Words>
  <Application>Microsoft Macintosh PowerPoint</Application>
  <PresentationFormat>Grand écran</PresentationFormat>
  <Paragraphs>464</Paragraphs>
  <Slides>29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Carlito</vt:lpstr>
      <vt:lpstr>Roboto</vt:lpstr>
      <vt:lpstr>Webdings</vt:lpstr>
      <vt:lpstr>Wingdings</vt:lpstr>
      <vt:lpstr>AFNOR Certification</vt:lpstr>
      <vt:lpstr>Cyclescore &amp; INDICE France VELO     </vt:lpstr>
      <vt:lpstr>Sommaire </vt:lpstr>
      <vt:lpstr>Label Vélo, projet prioritaire de la filière vélo</vt:lpstr>
      <vt:lpstr>Membres du groupe de travail</vt:lpstr>
      <vt:lpstr>Label, indice, affichage : de quoi parle-t-on ?</vt:lpstr>
      <vt:lpstr>Label, indice, affichage : de quoi parle-t-on ?</vt:lpstr>
      <vt:lpstr>Label, indice, affichage : de quoi parle-t-on ?</vt:lpstr>
      <vt:lpstr>Label, indice, affichage : de quoi parle-t-on ?</vt:lpstr>
      <vt:lpstr>Un projet double, un score et un indice</vt:lpstr>
      <vt:lpstr>Sommaire </vt:lpstr>
      <vt:lpstr>Cyclescore </vt:lpstr>
      <vt:lpstr>Cyclescore – Calcul de la note </vt:lpstr>
      <vt:lpstr>Cyclescore – Volet environnemental / Vélo </vt:lpstr>
      <vt:lpstr>Cyclescore – Détail du volet environnemental / Vélo </vt:lpstr>
      <vt:lpstr>Cyclescore – Volet environnemental / VAE </vt:lpstr>
      <vt:lpstr>Cyclescore – Volet environnemental / VAE </vt:lpstr>
      <vt:lpstr>Cyclescore – Volet sociétal</vt:lpstr>
      <vt:lpstr>Cyclescore – Volet sociétal</vt:lpstr>
      <vt:lpstr>Cyclescore - Visuel</vt:lpstr>
      <vt:lpstr>Sommaire </vt:lpstr>
      <vt:lpstr>Présentation PowerPoint</vt:lpstr>
      <vt:lpstr>Présentation PowerPoint</vt:lpstr>
      <vt:lpstr>Présentation PowerPoint</vt:lpstr>
      <vt:lpstr>Sommaire </vt:lpstr>
      <vt:lpstr>Présentation PowerPoint</vt:lpstr>
      <vt:lpstr>Dispositif de certification </vt:lpstr>
      <vt:lpstr>Sommaire </vt:lpstr>
      <vt:lpstr>Questions/réponses</vt:lpstr>
      <vt:lpstr>Merci </vt:lpstr>
    </vt:vector>
  </TitlesOfParts>
  <Manager>AFNOR Certification</Manager>
  <Company>Afnor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AFNOR - Présentation Conférence ACV Sociale</dc:title>
  <dc:subject>AFNOR Certification</dc:subject>
  <dc:creator>roussel matthis</dc:creator>
  <cp:lastModifiedBy>Florence Gall</cp:lastModifiedBy>
  <cp:revision>683</cp:revision>
  <cp:lastPrinted>2024-01-10T13:08:14Z</cp:lastPrinted>
  <dcterms:created xsi:type="dcterms:W3CDTF">2019-01-15T09:06:44Z</dcterms:created>
  <dcterms:modified xsi:type="dcterms:W3CDTF">2025-01-29T16:29:46Z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0x010100DEBE3E64BEF366489D52E2D8B14ED4A8</vt:lpwstr>
  </property>
</Properties>
</file>